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345" r:id="rId3"/>
    <p:sldId id="257" r:id="rId4"/>
    <p:sldId id="258" r:id="rId5"/>
    <p:sldId id="263" r:id="rId6"/>
    <p:sldId id="259" r:id="rId7"/>
    <p:sldId id="266" r:id="rId8"/>
    <p:sldId id="264" r:id="rId9"/>
    <p:sldId id="260" r:id="rId10"/>
    <p:sldId id="267" r:id="rId11"/>
    <p:sldId id="269" r:id="rId12"/>
    <p:sldId id="268" r:id="rId13"/>
    <p:sldId id="270" r:id="rId14"/>
    <p:sldId id="265" r:id="rId15"/>
    <p:sldId id="346" r:id="rId16"/>
    <p:sldId id="347" r:id="rId17"/>
    <p:sldId id="348" r:id="rId18"/>
    <p:sldId id="34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zy Kwaśniewski" initials="JK" lastIdx="1" clrIdx="0">
    <p:extLst>
      <p:ext uri="{19B8F6BF-5375-455C-9EA6-DF929625EA0E}">
        <p15:presenceInfo xmlns:p15="http://schemas.microsoft.com/office/powerpoint/2012/main" userId="0c6f1ccdc362538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919570-91C9-4371-9697-FCD81CDFBE15}" v="30" dt="2024-08-07T22:43:20.5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2" d="100"/>
          <a:sy n="82" d="100"/>
        </p:scale>
        <p:origin x="150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3-23T09:46:26.682"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1C592-CCE5-4C04-966E-49F189AFD11F}" type="datetimeFigureOut">
              <a:rPr lang="pl-PL" smtClean="0"/>
              <a:t>23.03.2025</a:t>
            </a:fld>
            <a:endParaRPr lang="pl-PL"/>
          </a:p>
        </p:txBody>
      </p:sp>
      <p:sp>
        <p:nvSpPr>
          <p:cNvPr id="4" name="Symbol zastępczy obrazu slajd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19F675-AA65-4F46-B6B3-1624C7C809E9}" type="slidenum">
              <a:rPr lang="pl-PL" smtClean="0"/>
              <a:t>‹#›</a:t>
            </a:fld>
            <a:endParaRPr lang="pl-PL"/>
          </a:p>
        </p:txBody>
      </p:sp>
    </p:spTree>
    <p:extLst>
      <p:ext uri="{BB962C8B-B14F-4D97-AF65-F5344CB8AC3E}">
        <p14:creationId xmlns:p14="http://schemas.microsoft.com/office/powerpoint/2010/main" val="207152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D19F675-AA65-4F46-B6B3-1624C7C809E9}" type="slidenum">
              <a:rPr lang="pl-PL" smtClean="0"/>
              <a:t>12</a:t>
            </a:fld>
            <a:endParaRPr lang="pl-PL"/>
          </a:p>
        </p:txBody>
      </p:sp>
    </p:spTree>
    <p:extLst>
      <p:ext uri="{BB962C8B-B14F-4D97-AF65-F5344CB8AC3E}">
        <p14:creationId xmlns:p14="http://schemas.microsoft.com/office/powerpoint/2010/main" val="1583466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8C4E0D8F-9B7F-4999-AEEE-AF28C4F57369}" type="datetimeFigureOut">
              <a:rPr lang="pl-PL" smtClean="0"/>
              <a:t>23.03.2025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C2EF318-3D35-4851-8B8A-7FF9F64ECE3E}" type="slidenum">
              <a:rPr lang="pl-PL" smtClean="0"/>
              <a:t>‹#›</a:t>
            </a:fld>
            <a:endParaRPr lang="pl-PL"/>
          </a:p>
        </p:txBody>
      </p:sp>
    </p:spTree>
    <p:extLst>
      <p:ext uri="{BB962C8B-B14F-4D97-AF65-F5344CB8AC3E}">
        <p14:creationId xmlns:p14="http://schemas.microsoft.com/office/powerpoint/2010/main" val="3659630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C4E0D8F-9B7F-4999-AEEE-AF28C4F57369}" type="datetimeFigureOut">
              <a:rPr lang="pl-PL" smtClean="0"/>
              <a:t>23.03.2025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C2EF318-3D35-4851-8B8A-7FF9F64ECE3E}" type="slidenum">
              <a:rPr lang="pl-PL" smtClean="0"/>
              <a:t>‹#›</a:t>
            </a:fld>
            <a:endParaRPr lang="pl-PL"/>
          </a:p>
        </p:txBody>
      </p:sp>
    </p:spTree>
    <p:extLst>
      <p:ext uri="{BB962C8B-B14F-4D97-AF65-F5344CB8AC3E}">
        <p14:creationId xmlns:p14="http://schemas.microsoft.com/office/powerpoint/2010/main" val="151251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C4E0D8F-9B7F-4999-AEEE-AF28C4F57369}" type="datetimeFigureOut">
              <a:rPr lang="pl-PL" smtClean="0"/>
              <a:t>23.03.2025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C2EF318-3D35-4851-8B8A-7FF9F64ECE3E}" type="slidenum">
              <a:rPr lang="pl-PL" smtClean="0"/>
              <a:t>‹#›</a:t>
            </a:fld>
            <a:endParaRPr lang="pl-PL"/>
          </a:p>
        </p:txBody>
      </p:sp>
    </p:spTree>
    <p:extLst>
      <p:ext uri="{BB962C8B-B14F-4D97-AF65-F5344CB8AC3E}">
        <p14:creationId xmlns:p14="http://schemas.microsoft.com/office/powerpoint/2010/main" val="3680171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8C4E0D8F-9B7F-4999-AEEE-AF28C4F57369}" type="datetimeFigureOut">
              <a:rPr lang="pl-PL" smtClean="0"/>
              <a:t>23.03.2025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C2EF318-3D35-4851-8B8A-7FF9F64ECE3E}" type="slidenum">
              <a:rPr lang="pl-PL" smtClean="0"/>
              <a:t>‹#›</a:t>
            </a:fld>
            <a:endParaRPr lang="pl-PL"/>
          </a:p>
        </p:txBody>
      </p:sp>
    </p:spTree>
    <p:extLst>
      <p:ext uri="{BB962C8B-B14F-4D97-AF65-F5344CB8AC3E}">
        <p14:creationId xmlns:p14="http://schemas.microsoft.com/office/powerpoint/2010/main" val="1101390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8C4E0D8F-9B7F-4999-AEEE-AF28C4F57369}" type="datetimeFigureOut">
              <a:rPr lang="pl-PL" smtClean="0"/>
              <a:t>23.03.2025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3C2EF318-3D35-4851-8B8A-7FF9F64ECE3E}" type="slidenum">
              <a:rPr lang="pl-PL" smtClean="0"/>
              <a:t>‹#›</a:t>
            </a:fld>
            <a:endParaRPr lang="pl-PL"/>
          </a:p>
        </p:txBody>
      </p:sp>
    </p:spTree>
    <p:extLst>
      <p:ext uri="{BB962C8B-B14F-4D97-AF65-F5344CB8AC3E}">
        <p14:creationId xmlns:p14="http://schemas.microsoft.com/office/powerpoint/2010/main" val="88596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8C4E0D8F-9B7F-4999-AEEE-AF28C4F57369}" type="datetimeFigureOut">
              <a:rPr lang="pl-PL" smtClean="0"/>
              <a:t>23.03.2025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C2EF318-3D35-4851-8B8A-7FF9F64ECE3E}" type="slidenum">
              <a:rPr lang="pl-PL" smtClean="0"/>
              <a:t>‹#›</a:t>
            </a:fld>
            <a:endParaRPr lang="pl-PL"/>
          </a:p>
        </p:txBody>
      </p:sp>
    </p:spTree>
    <p:extLst>
      <p:ext uri="{BB962C8B-B14F-4D97-AF65-F5344CB8AC3E}">
        <p14:creationId xmlns:p14="http://schemas.microsoft.com/office/powerpoint/2010/main" val="203601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8C4E0D8F-9B7F-4999-AEEE-AF28C4F57369}" type="datetimeFigureOut">
              <a:rPr lang="pl-PL" smtClean="0"/>
              <a:t>23.03.2025</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3C2EF318-3D35-4851-8B8A-7FF9F64ECE3E}" type="slidenum">
              <a:rPr lang="pl-PL" smtClean="0"/>
              <a:t>‹#›</a:t>
            </a:fld>
            <a:endParaRPr lang="pl-PL"/>
          </a:p>
        </p:txBody>
      </p:sp>
    </p:spTree>
    <p:extLst>
      <p:ext uri="{BB962C8B-B14F-4D97-AF65-F5344CB8AC3E}">
        <p14:creationId xmlns:p14="http://schemas.microsoft.com/office/powerpoint/2010/main" val="1350124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8C4E0D8F-9B7F-4999-AEEE-AF28C4F57369}" type="datetimeFigureOut">
              <a:rPr lang="pl-PL" smtClean="0"/>
              <a:t>23.03.2025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3C2EF318-3D35-4851-8B8A-7FF9F64ECE3E}" type="slidenum">
              <a:rPr lang="pl-PL" smtClean="0"/>
              <a:t>‹#›</a:t>
            </a:fld>
            <a:endParaRPr lang="pl-PL"/>
          </a:p>
        </p:txBody>
      </p:sp>
    </p:spTree>
    <p:extLst>
      <p:ext uri="{BB962C8B-B14F-4D97-AF65-F5344CB8AC3E}">
        <p14:creationId xmlns:p14="http://schemas.microsoft.com/office/powerpoint/2010/main" val="89727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E0D8F-9B7F-4999-AEEE-AF28C4F57369}" type="datetimeFigureOut">
              <a:rPr lang="pl-PL" smtClean="0"/>
              <a:t>23.03.2025</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3C2EF318-3D35-4851-8B8A-7FF9F64ECE3E}" type="slidenum">
              <a:rPr lang="pl-PL" smtClean="0"/>
              <a:t>‹#›</a:t>
            </a:fld>
            <a:endParaRPr lang="pl-PL"/>
          </a:p>
        </p:txBody>
      </p:sp>
    </p:spTree>
    <p:extLst>
      <p:ext uri="{BB962C8B-B14F-4D97-AF65-F5344CB8AC3E}">
        <p14:creationId xmlns:p14="http://schemas.microsoft.com/office/powerpoint/2010/main" val="2060679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C4E0D8F-9B7F-4999-AEEE-AF28C4F57369}" type="datetimeFigureOut">
              <a:rPr lang="pl-PL" smtClean="0"/>
              <a:t>23.03.2025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C2EF318-3D35-4851-8B8A-7FF9F64ECE3E}" type="slidenum">
              <a:rPr lang="pl-PL" smtClean="0"/>
              <a:t>‹#›</a:t>
            </a:fld>
            <a:endParaRPr lang="pl-PL"/>
          </a:p>
        </p:txBody>
      </p:sp>
    </p:spTree>
    <p:extLst>
      <p:ext uri="{BB962C8B-B14F-4D97-AF65-F5344CB8AC3E}">
        <p14:creationId xmlns:p14="http://schemas.microsoft.com/office/powerpoint/2010/main" val="3726562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8C4E0D8F-9B7F-4999-AEEE-AF28C4F57369}" type="datetimeFigureOut">
              <a:rPr lang="pl-PL" smtClean="0"/>
              <a:t>23.03.2025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3C2EF318-3D35-4851-8B8A-7FF9F64ECE3E}" type="slidenum">
              <a:rPr lang="pl-PL" smtClean="0"/>
              <a:t>‹#›</a:t>
            </a:fld>
            <a:endParaRPr lang="pl-PL"/>
          </a:p>
        </p:txBody>
      </p:sp>
    </p:spTree>
    <p:extLst>
      <p:ext uri="{BB962C8B-B14F-4D97-AF65-F5344CB8AC3E}">
        <p14:creationId xmlns:p14="http://schemas.microsoft.com/office/powerpoint/2010/main" val="64793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4E0D8F-9B7F-4999-AEEE-AF28C4F57369}" type="datetimeFigureOut">
              <a:rPr lang="pl-PL" smtClean="0"/>
              <a:t>23.03.2025</a:t>
            </a:fld>
            <a:endParaRPr lang="pl-P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l-P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2EF318-3D35-4851-8B8A-7FF9F64ECE3E}" type="slidenum">
              <a:rPr lang="pl-PL" smtClean="0"/>
              <a:t>‹#›</a:t>
            </a:fld>
            <a:endParaRPr lang="pl-PL"/>
          </a:p>
        </p:txBody>
      </p:sp>
    </p:spTree>
    <p:extLst>
      <p:ext uri="{BB962C8B-B14F-4D97-AF65-F5344CB8AC3E}">
        <p14:creationId xmlns:p14="http://schemas.microsoft.com/office/powerpoint/2010/main" val="1684396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watch?v=GvJRBJiIdM8" TargetMode="External"/><Relationship Id="rId3" Type="http://schemas.openxmlformats.org/officeDocument/2006/relationships/image" Target="../media/image9.png"/><Relationship Id="rId7" Type="http://schemas.openxmlformats.org/officeDocument/2006/relationships/hyperlink" Target="https://medikop.pl/pl/p/Podnosnik-pacjenta-AKSUzywanystan-idealny/3650" TargetMode="Externa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hyperlink" Target="https://www.youtube.com/watch?v=au7Yo5yaBMI"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id="{B98BEE88-5541-BF2C-9B45-D69BAC6994C3}"/>
              </a:ext>
            </a:extLst>
          </p:cNvPr>
          <p:cNvSpPr/>
          <p:nvPr/>
        </p:nvSpPr>
        <p:spPr>
          <a:xfrm>
            <a:off x="0" y="2507226"/>
            <a:ext cx="9144000" cy="1229032"/>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AB477B4B-F51C-33FA-086C-AAFBCFACDBE7}"/>
              </a:ext>
            </a:extLst>
          </p:cNvPr>
          <p:cNvSpPr>
            <a:spLocks noGrp="1"/>
          </p:cNvSpPr>
          <p:nvPr>
            <p:ph type="ctrTitle"/>
          </p:nvPr>
        </p:nvSpPr>
        <p:spPr/>
        <p:txBody>
          <a:bodyPr>
            <a:normAutofit/>
          </a:bodyPr>
          <a:lstStyle/>
          <a:p>
            <a:pPr algn="l"/>
            <a:r>
              <a:rPr lang="pl-PL" sz="2500" b="1" i="0" u="none" strike="noStrike" baseline="0" dirty="0">
                <a:solidFill>
                  <a:schemeClr val="bg1"/>
                </a:solidFill>
                <a:latin typeface="Arial" panose="020B0604020202020204" pitchFamily="34" charset="0"/>
                <a:cs typeface="Arial" panose="020B0604020202020204" pitchFamily="34" charset="0"/>
              </a:rPr>
              <a:t>Wielofunkcyjne łóżko pielęgnacyjne zintegrowane z fotelem na podwoziu kołowym</a:t>
            </a:r>
            <a:endParaRPr lang="pl-PL" sz="2500" dirty="0">
              <a:solidFill>
                <a:schemeClr val="bg1"/>
              </a:solidFill>
              <a:latin typeface="Arial" panose="020B060402020202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0F4C1DA1-6F92-658B-C474-7A798849B11D}"/>
              </a:ext>
            </a:extLst>
          </p:cNvPr>
          <p:cNvSpPr>
            <a:spLocks noGrp="1"/>
          </p:cNvSpPr>
          <p:nvPr>
            <p:ph type="subTitle" idx="1"/>
          </p:nvPr>
        </p:nvSpPr>
        <p:spPr>
          <a:xfrm>
            <a:off x="1081548" y="4066945"/>
            <a:ext cx="6919452" cy="1655762"/>
          </a:xfrm>
        </p:spPr>
        <p:txBody>
          <a:bodyPr/>
          <a:lstStyle/>
          <a:p>
            <a:r>
              <a:rPr lang="pl-PL" dirty="0">
                <a:latin typeface="Arial" panose="020B0604020202020204" pitchFamily="34" charset="0"/>
                <a:cs typeface="Arial" panose="020B0604020202020204" pitchFamily="34" charset="0"/>
              </a:rPr>
              <a:t>Wstępna analiza atrakcyjności rynkowej produktu</a:t>
            </a:r>
          </a:p>
        </p:txBody>
      </p:sp>
      <p:sp>
        <p:nvSpPr>
          <p:cNvPr id="6" name="Podtytuł 2">
            <a:extLst>
              <a:ext uri="{FF2B5EF4-FFF2-40B4-BE49-F238E27FC236}">
                <a16:creationId xmlns:a16="http://schemas.microsoft.com/office/drawing/2014/main" id="{4082EEB9-4EC6-CEEA-2711-0DD21679FEEB}"/>
              </a:ext>
            </a:extLst>
          </p:cNvPr>
          <p:cNvSpPr txBox="1">
            <a:spLocks/>
          </p:cNvSpPr>
          <p:nvPr/>
        </p:nvSpPr>
        <p:spPr>
          <a:xfrm>
            <a:off x="974623" y="6341805"/>
            <a:ext cx="6919452" cy="43507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sz="1500" dirty="0">
                <a:latin typeface="Arial" panose="020B0604020202020204" pitchFamily="34" charset="0"/>
                <a:cs typeface="Arial" panose="020B0604020202020204" pitchFamily="34" charset="0"/>
              </a:rPr>
              <a:t>Kraków, 2024</a:t>
            </a:r>
          </a:p>
        </p:txBody>
      </p:sp>
    </p:spTree>
    <p:extLst>
      <p:ext uri="{BB962C8B-B14F-4D97-AF65-F5344CB8AC3E}">
        <p14:creationId xmlns:p14="http://schemas.microsoft.com/office/powerpoint/2010/main" val="170722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AB5BDFF9-C66A-3EFF-1524-18BC0B8673BB}"/>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id="{62473644-F2F6-E49B-A701-E6D085B24AB6}"/>
              </a:ext>
            </a:extLst>
          </p:cNvPr>
          <p:cNvSpPr>
            <a:spLocks noGrp="1"/>
          </p:cNvSpPr>
          <p:nvPr>
            <p:ph type="title"/>
          </p:nvPr>
        </p:nvSpPr>
        <p:spPr>
          <a:xfrm>
            <a:off x="628650" y="134041"/>
            <a:ext cx="8358034" cy="412954"/>
          </a:xfrm>
        </p:spPr>
        <p:txBody>
          <a:bodyPr>
            <a:noAutofit/>
          </a:bodyPr>
          <a:lstStyle/>
          <a:p>
            <a:r>
              <a:rPr lang="pl-PL" sz="2500" dirty="0">
                <a:solidFill>
                  <a:schemeClr val="bg1"/>
                </a:solidFill>
                <a:latin typeface="Arial" panose="020B0604020202020204" pitchFamily="34" charset="0"/>
                <a:cs typeface="Arial" panose="020B0604020202020204" pitchFamily="34" charset="0"/>
              </a:rPr>
              <a:t>Zalety łóżka względem obecnie stosowanych rozwiązań</a:t>
            </a:r>
          </a:p>
        </p:txBody>
      </p:sp>
      <p:sp>
        <p:nvSpPr>
          <p:cNvPr id="9" name="Symbol zastępczy zawartości 2">
            <a:extLst>
              <a:ext uri="{FF2B5EF4-FFF2-40B4-BE49-F238E27FC236}">
                <a16:creationId xmlns:a16="http://schemas.microsoft.com/office/drawing/2014/main" id="{74F04F92-0516-182C-6C26-33623407D9F1}"/>
              </a:ext>
            </a:extLst>
          </p:cNvPr>
          <p:cNvSpPr>
            <a:spLocks noGrp="1"/>
          </p:cNvSpPr>
          <p:nvPr>
            <p:ph idx="1"/>
          </p:nvPr>
        </p:nvSpPr>
        <p:spPr>
          <a:xfrm>
            <a:off x="628649" y="1206194"/>
            <a:ext cx="7797596" cy="4172052"/>
          </a:xfrm>
        </p:spPr>
        <p:txBody>
          <a:bodyPr>
            <a:normAutofit/>
          </a:bodyPr>
          <a:lstStyle/>
          <a:p>
            <a:pPr marL="0" lvl="0" indent="0">
              <a:lnSpc>
                <a:spcPct val="150000"/>
              </a:lnSpc>
              <a:spcBef>
                <a:spcPts val="0"/>
              </a:spcBef>
              <a:buNone/>
            </a:pPr>
            <a:r>
              <a:rPr lang="pl-PL" sz="1500" kern="100" dirty="0">
                <a:latin typeface="Arial" panose="020B0604020202020204" pitchFamily="34" charset="0"/>
                <a:ea typeface="Aptos" panose="020B0004020202020204" pitchFamily="34" charset="0"/>
                <a:cs typeface="Arial" panose="020B0604020202020204" pitchFamily="34" charset="0"/>
              </a:rPr>
              <a:t>Respondenci wskazywali także, że </a:t>
            </a:r>
            <a:r>
              <a:rPr lang="pl-PL" sz="1500" kern="100" dirty="0">
                <a:effectLst/>
                <a:latin typeface="Arial" panose="020B0604020202020204" pitchFamily="34" charset="0"/>
                <a:ea typeface="Aptos" panose="020B0004020202020204" pitchFamily="34" charset="0"/>
                <a:cs typeface="Arial" panose="020B0604020202020204" pitchFamily="34" charset="0"/>
              </a:rPr>
              <a:t>obecnie stosowane rozwiązania (tj. podnośniki i siła ludzkich rąk) są niewystarczające w przypadku pacjentów z bardzo dużą nadwagą.</a:t>
            </a:r>
          </a:p>
          <a:p>
            <a:pPr marL="0" lvl="0" indent="0">
              <a:lnSpc>
                <a:spcPct val="150000"/>
              </a:lnSpc>
              <a:spcBef>
                <a:spcPts val="0"/>
              </a:spcBef>
              <a:buNone/>
            </a:pPr>
            <a:r>
              <a:rPr lang="pl-PL" sz="1500" kern="100" dirty="0">
                <a:latin typeface="Arial" panose="020B0604020202020204" pitchFamily="34" charset="0"/>
                <a:ea typeface="Aptos" panose="020B0004020202020204" pitchFamily="34" charset="0"/>
                <a:cs typeface="Arial" panose="020B0604020202020204" pitchFamily="34" charset="0"/>
              </a:rPr>
              <a:t>Ta grupa pacjentów nie jest zatem ściągana z łóżka bez absolutnej konieczności.</a:t>
            </a:r>
          </a:p>
          <a:p>
            <a:pPr marL="0" lvl="0" indent="0">
              <a:lnSpc>
                <a:spcPct val="150000"/>
              </a:lnSpc>
              <a:spcBef>
                <a:spcPts val="0"/>
              </a:spcBef>
              <a:buNone/>
            </a:pPr>
            <a:endParaRPr lang="pl-PL" sz="1500" kern="100" dirty="0">
              <a:latin typeface="Arial" panose="020B0604020202020204" pitchFamily="34" charset="0"/>
              <a:ea typeface="Aptos" panose="020B0004020202020204" pitchFamily="34" charset="0"/>
              <a:cs typeface="Arial" panose="020B0604020202020204" pitchFamily="34" charset="0"/>
            </a:endParaRPr>
          </a:p>
          <a:p>
            <a:pPr marL="0" lvl="0" indent="0">
              <a:lnSpc>
                <a:spcPct val="150000"/>
              </a:lnSpc>
              <a:spcBef>
                <a:spcPts val="0"/>
              </a:spcBef>
              <a:buNone/>
            </a:pPr>
            <a:endParaRPr lang="pl-PL" sz="1500" kern="100" dirty="0">
              <a:latin typeface="Arial" panose="020B0604020202020204" pitchFamily="34" charset="0"/>
              <a:ea typeface="Aptos" panose="020B0004020202020204" pitchFamily="34" charset="0"/>
              <a:cs typeface="Arial" panose="020B0604020202020204" pitchFamily="34" charset="0"/>
            </a:endParaRPr>
          </a:p>
          <a:p>
            <a:pPr marL="0" lvl="0" indent="0">
              <a:lnSpc>
                <a:spcPct val="150000"/>
              </a:lnSpc>
              <a:spcBef>
                <a:spcPts val="0"/>
              </a:spcBef>
              <a:buNone/>
            </a:pPr>
            <a:endParaRPr lang="pl-PL" sz="1500" kern="100" dirty="0">
              <a:latin typeface="Arial" panose="020B0604020202020204" pitchFamily="34" charset="0"/>
              <a:ea typeface="Aptos" panose="020B0004020202020204" pitchFamily="34" charset="0"/>
              <a:cs typeface="Arial" panose="020B0604020202020204" pitchFamily="34" charset="0"/>
            </a:endParaRPr>
          </a:p>
          <a:p>
            <a:pPr marL="0" lvl="0" indent="0">
              <a:lnSpc>
                <a:spcPct val="150000"/>
              </a:lnSpc>
              <a:spcBef>
                <a:spcPts val="0"/>
              </a:spcBef>
              <a:buNone/>
            </a:pPr>
            <a:r>
              <a:rPr lang="pl-PL" sz="1500" kern="100" dirty="0">
                <a:effectLst/>
                <a:latin typeface="Arial" panose="020B0604020202020204" pitchFamily="34" charset="0"/>
                <a:ea typeface="Aptos" panose="020B0004020202020204" pitchFamily="34" charset="0"/>
                <a:cs typeface="Arial" panose="020B0604020202020204" pitchFamily="34" charset="0"/>
              </a:rPr>
              <a:t>Nie ty</a:t>
            </a:r>
            <a:r>
              <a:rPr lang="pl-PL" sz="1500" kern="100" dirty="0">
                <a:latin typeface="Arial" panose="020B0604020202020204" pitchFamily="34" charset="0"/>
                <a:ea typeface="Aptos" panose="020B0004020202020204" pitchFamily="34" charset="0"/>
                <a:cs typeface="Arial" panose="020B0604020202020204" pitchFamily="34" charset="0"/>
              </a:rPr>
              <a:t>lko dla pacjentów </a:t>
            </a:r>
            <a:r>
              <a:rPr lang="pl-PL" sz="1500" kern="100" dirty="0" err="1">
                <a:latin typeface="Arial" panose="020B0604020202020204" pitchFamily="34" charset="0"/>
                <a:ea typeface="Aptos" panose="020B0004020202020204" pitchFamily="34" charset="0"/>
                <a:cs typeface="Arial" panose="020B0604020202020204" pitchFamily="34" charset="0"/>
              </a:rPr>
              <a:t>bariatrycznych</a:t>
            </a:r>
            <a:r>
              <a:rPr lang="pl-PL" sz="1500" kern="100" dirty="0">
                <a:latin typeface="Arial" panose="020B0604020202020204" pitchFamily="34" charset="0"/>
                <a:ea typeface="Aptos" panose="020B0004020202020204" pitchFamily="34" charset="0"/>
                <a:cs typeface="Arial" panose="020B0604020202020204" pitchFamily="34" charset="0"/>
              </a:rPr>
              <a:t> testowany produkt może być faktycznie przepustką do opuszczania łóżka. W trakcie wywiadów wielokrotnie wskazywano, że częstą barierą uniemożliwiającą pacjentom opuszczanie łóżka jest brak czasu personelu do tzw. „wysadzania” pacjentów. Oznacza to, że osoby, które mogłyby teoretycznie część czasu hospitalizacji spędzić poza łóżkiem nie mają takiej możliwości ponieważ personel nie jest w stanie poświęcić czasu na działania niebędące pracami niezbędnymi.</a:t>
            </a:r>
            <a:endParaRPr lang="pl-PL" sz="1500" kern="100" dirty="0">
              <a:effectLst/>
              <a:latin typeface="Arial" panose="020B0604020202020204" pitchFamily="34" charset="0"/>
              <a:ea typeface="Aptos" panose="020B0004020202020204" pitchFamily="34" charset="0"/>
              <a:cs typeface="Arial" panose="020B0604020202020204" pitchFamily="34" charset="0"/>
            </a:endParaRPr>
          </a:p>
        </p:txBody>
      </p:sp>
      <p:sp>
        <p:nvSpPr>
          <p:cNvPr id="2" name="pole tekstowe 1">
            <a:extLst>
              <a:ext uri="{FF2B5EF4-FFF2-40B4-BE49-F238E27FC236}">
                <a16:creationId xmlns:a16="http://schemas.microsoft.com/office/drawing/2014/main" id="{2562BE2B-7533-F911-10F6-8F59184E3218}"/>
              </a:ext>
            </a:extLst>
          </p:cNvPr>
          <p:cNvSpPr txBox="1"/>
          <p:nvPr/>
        </p:nvSpPr>
        <p:spPr>
          <a:xfrm>
            <a:off x="1189088" y="2547211"/>
            <a:ext cx="7614468" cy="553998"/>
          </a:xfrm>
          <a:prstGeom prst="rect">
            <a:avLst/>
          </a:prstGeom>
          <a:noFill/>
        </p:spPr>
        <p:txBody>
          <a:bodyPr wrap="square">
            <a:spAutoFit/>
          </a:bodyPr>
          <a:lstStyle/>
          <a:p>
            <a:r>
              <a:rPr lang="pl-PL" sz="1500" i="1" dirty="0">
                <a:solidFill>
                  <a:schemeClr val="tx2">
                    <a:lumMod val="50000"/>
                    <a:lumOff val="50000"/>
                  </a:schemeClr>
                </a:solidFill>
                <a:latin typeface="Arial" panose="020B0604020202020204" pitchFamily="34" charset="0"/>
                <a:cs typeface="Arial" panose="020B0604020202020204" pitchFamily="34" charset="0"/>
              </a:rPr>
              <a:t>„Z niektórymi pacjentami mamy problem z ich wysadzaniem, bo niektórzy są o takie masie, że nie jesteśmy w stanie ich podnieść nawet w pięć osób”</a:t>
            </a:r>
          </a:p>
        </p:txBody>
      </p:sp>
    </p:spTree>
    <p:extLst>
      <p:ext uri="{BB962C8B-B14F-4D97-AF65-F5344CB8AC3E}">
        <p14:creationId xmlns:p14="http://schemas.microsoft.com/office/powerpoint/2010/main" val="4260422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9D6EFF4-2E30-DA39-B9A2-3A73C53BA31F}"/>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id="{39F81E23-199D-4F96-2518-C0720C60DC6D}"/>
              </a:ext>
            </a:extLst>
          </p:cNvPr>
          <p:cNvSpPr>
            <a:spLocks noGrp="1"/>
          </p:cNvSpPr>
          <p:nvPr>
            <p:ph type="title"/>
          </p:nvPr>
        </p:nvSpPr>
        <p:spPr>
          <a:xfrm>
            <a:off x="628650" y="134041"/>
            <a:ext cx="7886700" cy="412954"/>
          </a:xfrm>
        </p:spPr>
        <p:txBody>
          <a:bodyPr>
            <a:noAutofit/>
          </a:bodyPr>
          <a:lstStyle/>
          <a:p>
            <a:r>
              <a:rPr lang="pl-PL" sz="2500" dirty="0">
                <a:solidFill>
                  <a:schemeClr val="bg1"/>
                </a:solidFill>
                <a:latin typeface="Arial" panose="020B0604020202020204" pitchFamily="34" charset="0"/>
                <a:cs typeface="Arial" panose="020B0604020202020204" pitchFamily="34" charset="0"/>
              </a:rPr>
              <a:t>Dodatkowe rozwiązania</a:t>
            </a:r>
          </a:p>
        </p:txBody>
      </p:sp>
      <p:sp>
        <p:nvSpPr>
          <p:cNvPr id="9" name="Symbol zastępczy zawartości 2">
            <a:extLst>
              <a:ext uri="{FF2B5EF4-FFF2-40B4-BE49-F238E27FC236}">
                <a16:creationId xmlns:a16="http://schemas.microsoft.com/office/drawing/2014/main" id="{AC04BDDA-5F60-26C6-1414-0209A8AC6EC1}"/>
              </a:ext>
            </a:extLst>
          </p:cNvPr>
          <p:cNvSpPr>
            <a:spLocks noGrp="1"/>
          </p:cNvSpPr>
          <p:nvPr>
            <p:ph idx="1"/>
          </p:nvPr>
        </p:nvSpPr>
        <p:spPr>
          <a:xfrm>
            <a:off x="628650" y="1206193"/>
            <a:ext cx="7886700" cy="5440413"/>
          </a:xfrm>
        </p:spPr>
        <p:txBody>
          <a:bodyPr>
            <a:noAutofit/>
          </a:bodyPr>
          <a:lstStyle/>
          <a:p>
            <a:pPr marL="0" indent="0" algn="just">
              <a:lnSpc>
                <a:spcPct val="170000"/>
              </a:lnSpc>
              <a:spcBef>
                <a:spcPts val="0"/>
              </a:spcBef>
              <a:buNone/>
            </a:pPr>
            <a:r>
              <a:rPr lang="pl-PL" sz="1500" dirty="0">
                <a:effectLst/>
                <a:latin typeface="Arial" panose="020B0604020202020204" pitchFamily="34" charset="0"/>
                <a:ea typeface="Calibri" panose="020F0502020204030204" pitchFamily="34" charset="0"/>
                <a:cs typeface="Arial" panose="020B0604020202020204" pitchFamily="34" charset="0"/>
              </a:rPr>
              <a:t>Respondenci po zapoznaniu się z funkcjonalnościami łóżka wskazywali szereg rozwiązań (w badaniach ankietowych), które ich zdaniem powinny być uwzględnione w produkcie:</a:t>
            </a:r>
          </a:p>
          <a:p>
            <a:pPr algn="just">
              <a:lnSpc>
                <a:spcPct val="170000"/>
              </a:lnSpc>
              <a:spcBef>
                <a:spcPts val="0"/>
              </a:spcBef>
            </a:pPr>
            <a:r>
              <a:rPr lang="pl-PL" sz="1500" kern="100" dirty="0">
                <a:effectLst/>
                <a:latin typeface="Arial" panose="020B0604020202020204" pitchFamily="34" charset="0"/>
                <a:ea typeface="Aptos" panose="020B0004020202020204" pitchFamily="34" charset="0"/>
                <a:cs typeface="Arial" panose="020B0604020202020204" pitchFamily="34" charset="0"/>
              </a:rPr>
              <a:t>możliwość zmiany nachylenia łóżka w obu osiach (wzdłuż łóżka i w poprzek łóżka)</a:t>
            </a:r>
          </a:p>
          <a:p>
            <a:pPr>
              <a:lnSpc>
                <a:spcPct val="170000"/>
              </a:lnSpc>
              <a:spcBef>
                <a:spcPts val="0"/>
              </a:spcBef>
            </a:pPr>
            <a:r>
              <a:rPr lang="pl-PL" sz="1500" kern="100" dirty="0">
                <a:effectLst/>
                <a:latin typeface="Arial" panose="020B0604020202020204" pitchFamily="34" charset="0"/>
                <a:ea typeface="Aptos" panose="020B0004020202020204" pitchFamily="34" charset="0"/>
                <a:cs typeface="Arial" panose="020B0604020202020204" pitchFamily="34" charset="0"/>
              </a:rPr>
              <a:t>możliwość zmiany wysokości łóżka w tym w ramach funkcji </a:t>
            </a:r>
            <a:r>
              <a:rPr lang="pl-PL" sz="1500" dirty="0">
                <a:effectLst/>
                <a:latin typeface="Arial" panose="020B0604020202020204" pitchFamily="34" charset="0"/>
                <a:ea typeface="Aptos" panose="020B0004020202020204" pitchFamily="34" charset="0"/>
              </a:rPr>
              <a:t>CPR polegającej na szybkim opuszczeniu łóżka do najniższej możliwej pozycji (funkcja wykorzystywana w przypadku konieczności podjęcia reanimacji pacjenta)</a:t>
            </a:r>
            <a:endParaRPr lang="pl-PL" sz="1500" kern="100" dirty="0">
              <a:effectLst/>
              <a:latin typeface="Arial" panose="020B0604020202020204" pitchFamily="34" charset="0"/>
              <a:ea typeface="Aptos" panose="020B0004020202020204" pitchFamily="34" charset="0"/>
              <a:cs typeface="Arial" panose="020B0604020202020204" pitchFamily="34" charset="0"/>
            </a:endParaRPr>
          </a:p>
          <a:p>
            <a:pPr>
              <a:lnSpc>
                <a:spcPct val="170000"/>
              </a:lnSpc>
              <a:spcBef>
                <a:spcPts val="0"/>
              </a:spcBef>
            </a:pPr>
            <a:r>
              <a:rPr lang="pl-PL" sz="1500" kern="100" dirty="0">
                <a:effectLst/>
                <a:latin typeface="Arial" panose="020B0604020202020204" pitchFamily="34" charset="0"/>
                <a:ea typeface="Aptos" panose="020B0004020202020204" pitchFamily="34" charset="0"/>
                <a:cs typeface="Arial" panose="020B0604020202020204" pitchFamily="34" charset="0"/>
              </a:rPr>
              <a:t>wyposażenia łóżka w wagę (rozwiązanie konieczne na Oddziałach intensywnej terapii)</a:t>
            </a:r>
          </a:p>
          <a:p>
            <a:pPr>
              <a:lnSpc>
                <a:spcPct val="170000"/>
              </a:lnSpc>
              <a:spcBef>
                <a:spcPts val="0"/>
              </a:spcBef>
            </a:pPr>
            <a:r>
              <a:rPr lang="pl-PL" sz="1500" kern="100" dirty="0">
                <a:effectLst/>
                <a:latin typeface="Arial" panose="020B0604020202020204" pitchFamily="34" charset="0"/>
                <a:ea typeface="Aptos" panose="020B0004020202020204" pitchFamily="34" charset="0"/>
                <a:cs typeface="Arial" panose="020B0604020202020204" pitchFamily="34" charset="0"/>
              </a:rPr>
              <a:t>możliwość wyciągania ramy łóżka na wysokości głowy pacjenta (funkcja przydatna w przypadku </a:t>
            </a:r>
            <a:r>
              <a:rPr lang="pl-PL" sz="1500" kern="100" dirty="0" err="1">
                <a:effectLst/>
                <a:latin typeface="Arial" panose="020B0604020202020204" pitchFamily="34" charset="0"/>
                <a:ea typeface="Aptos" panose="020B0004020202020204" pitchFamily="34" charset="0"/>
                <a:cs typeface="Arial" panose="020B0604020202020204" pitchFamily="34" charset="0"/>
              </a:rPr>
              <a:t>intubowania</a:t>
            </a:r>
            <a:r>
              <a:rPr lang="pl-PL" sz="1500" kern="100" dirty="0">
                <a:effectLst/>
                <a:latin typeface="Arial" panose="020B0604020202020204" pitchFamily="34" charset="0"/>
                <a:ea typeface="Aptos" panose="020B0004020202020204" pitchFamily="34" charset="0"/>
                <a:cs typeface="Arial" panose="020B0604020202020204" pitchFamily="34" charset="0"/>
              </a:rPr>
              <a:t> pacjenta przez niższych pracowników</a:t>
            </a:r>
          </a:p>
          <a:p>
            <a:pPr>
              <a:lnSpc>
                <a:spcPct val="170000"/>
              </a:lnSpc>
              <a:spcBef>
                <a:spcPts val="0"/>
              </a:spcBef>
            </a:pPr>
            <a:r>
              <a:rPr lang="pl-PL" sz="1500" kern="100" dirty="0">
                <a:effectLst/>
                <a:latin typeface="Arial" panose="020B0604020202020204" pitchFamily="34" charset="0"/>
                <a:ea typeface="Aptos" panose="020B0004020202020204" pitchFamily="34" charset="0"/>
                <a:cs typeface="Arial" panose="020B0604020202020204" pitchFamily="34" charset="0"/>
              </a:rPr>
              <a:t>wyposażenia łóżka w haki i zapięcia umożliwiające podpięcie kroplówki, worka na mocz, ale też innego wyposażenia w trakcie przemieszczania łóżka z pacjentem</a:t>
            </a:r>
          </a:p>
          <a:p>
            <a:pPr>
              <a:lnSpc>
                <a:spcPct val="170000"/>
              </a:lnSpc>
              <a:spcBef>
                <a:spcPts val="0"/>
              </a:spcBef>
            </a:pPr>
            <a:r>
              <a:rPr lang="pl-PL" sz="1500" kern="100" dirty="0">
                <a:effectLst/>
                <a:latin typeface="Arial" panose="020B0604020202020204" pitchFamily="34" charset="0"/>
                <a:ea typeface="Aptos" panose="020B0004020202020204" pitchFamily="34" charset="0"/>
                <a:cs typeface="Arial" panose="020B0604020202020204" pitchFamily="34" charset="0"/>
              </a:rPr>
              <a:t>wyposażenia wózka w haki i zapięcia umożliwiające podpięcie kroplówki i/lub mobilnego respiratora w trakcie przemieszczania się </a:t>
            </a:r>
          </a:p>
          <a:p>
            <a:pPr>
              <a:lnSpc>
                <a:spcPct val="170000"/>
              </a:lnSpc>
              <a:spcBef>
                <a:spcPts val="0"/>
              </a:spcBef>
            </a:pPr>
            <a:r>
              <a:rPr lang="pl-PL" sz="1500" kern="100" dirty="0">
                <a:latin typeface="Arial" panose="020B0604020202020204" pitchFamily="34" charset="0"/>
                <a:ea typeface="Calibri" panose="020F0502020204030204" pitchFamily="34" charset="0"/>
                <a:cs typeface="Arial" panose="020B0604020202020204" pitchFamily="34" charset="0"/>
              </a:rPr>
              <a:t>zastosowanie materacy przeciwodleżynowych</a:t>
            </a:r>
            <a:endParaRPr lang="pl-PL" sz="1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9672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9D6EFF4-2E30-DA39-B9A2-3A73C53BA31F}"/>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id="{39F81E23-199D-4F96-2518-C0720C60DC6D}"/>
              </a:ext>
            </a:extLst>
          </p:cNvPr>
          <p:cNvSpPr>
            <a:spLocks noGrp="1"/>
          </p:cNvSpPr>
          <p:nvPr>
            <p:ph type="title"/>
          </p:nvPr>
        </p:nvSpPr>
        <p:spPr>
          <a:xfrm>
            <a:off x="628650" y="134041"/>
            <a:ext cx="7886700" cy="412954"/>
          </a:xfrm>
        </p:spPr>
        <p:txBody>
          <a:bodyPr>
            <a:noAutofit/>
          </a:bodyPr>
          <a:lstStyle/>
          <a:p>
            <a:r>
              <a:rPr lang="pl-PL" sz="2500" dirty="0">
                <a:solidFill>
                  <a:schemeClr val="bg1"/>
                </a:solidFill>
                <a:latin typeface="Arial" panose="020B0604020202020204" pitchFamily="34" charset="0"/>
                <a:cs typeface="Arial" panose="020B0604020202020204" pitchFamily="34" charset="0"/>
              </a:rPr>
              <a:t>Dodatkowe rozwiązania</a:t>
            </a:r>
          </a:p>
        </p:txBody>
      </p:sp>
      <p:sp>
        <p:nvSpPr>
          <p:cNvPr id="9" name="Symbol zastępczy zawartości 2">
            <a:extLst>
              <a:ext uri="{FF2B5EF4-FFF2-40B4-BE49-F238E27FC236}">
                <a16:creationId xmlns:a16="http://schemas.microsoft.com/office/drawing/2014/main" id="{AC04BDDA-5F60-26C6-1414-0209A8AC6EC1}"/>
              </a:ext>
            </a:extLst>
          </p:cNvPr>
          <p:cNvSpPr>
            <a:spLocks noGrp="1"/>
          </p:cNvSpPr>
          <p:nvPr>
            <p:ph idx="1"/>
          </p:nvPr>
        </p:nvSpPr>
        <p:spPr>
          <a:xfrm>
            <a:off x="628649" y="1206193"/>
            <a:ext cx="7787763" cy="3037655"/>
          </a:xfrm>
        </p:spPr>
        <p:txBody>
          <a:bodyPr>
            <a:normAutofit/>
          </a:bodyPr>
          <a:lstStyle/>
          <a:p>
            <a:pPr algn="just">
              <a:lnSpc>
                <a:spcPct val="150000"/>
              </a:lnSpc>
              <a:spcBef>
                <a:spcPts val="0"/>
              </a:spcBef>
            </a:pPr>
            <a:r>
              <a:rPr lang="pl-PL" sz="1500" dirty="0">
                <a:effectLst/>
                <a:latin typeface="Arial" panose="020B0604020202020204" pitchFamily="34" charset="0"/>
                <a:ea typeface="Calibri" panose="020F0502020204030204" pitchFamily="34" charset="0"/>
                <a:cs typeface="Arial" panose="020B0604020202020204" pitchFamily="34" charset="0"/>
              </a:rPr>
              <a:t>możliwość </a:t>
            </a:r>
            <a:r>
              <a:rPr lang="pl-PL" sz="1500" b="1" dirty="0">
                <a:effectLst/>
                <a:latin typeface="Arial" panose="020B0604020202020204" pitchFamily="34" charset="0"/>
                <a:ea typeface="Calibri" panose="020F0502020204030204" pitchFamily="34" charset="0"/>
                <a:cs typeface="Arial" panose="020B0604020202020204" pitchFamily="34" charset="0"/>
              </a:rPr>
              <a:t>wyciągnięcia okrągłej sekcji (siedziska obrotowego) </a:t>
            </a:r>
            <a:r>
              <a:rPr lang="pl-PL" sz="1500" dirty="0">
                <a:effectLst/>
                <a:latin typeface="Arial" panose="020B0604020202020204" pitchFamily="34" charset="0"/>
                <a:ea typeface="Calibri" panose="020F0502020204030204" pitchFamily="34" charset="0"/>
                <a:cs typeface="Arial" panose="020B0604020202020204" pitchFamily="34" charset="0"/>
              </a:rPr>
              <a:t>spod leżącego pacjenta w celu podłożenia basenu</a:t>
            </a:r>
          </a:p>
          <a:p>
            <a:pPr algn="just">
              <a:lnSpc>
                <a:spcPct val="150000"/>
              </a:lnSpc>
              <a:spcBef>
                <a:spcPts val="0"/>
              </a:spcBef>
            </a:pPr>
            <a:r>
              <a:rPr lang="pl-PL" sz="1500" dirty="0">
                <a:effectLst/>
                <a:latin typeface="Arial" panose="020B0604020202020204" pitchFamily="34" charset="0"/>
                <a:ea typeface="Calibri" panose="020F0502020204030204" pitchFamily="34" charset="0"/>
                <a:cs typeface="Arial" panose="020B0604020202020204" pitchFamily="34" charset="0"/>
              </a:rPr>
              <a:t>możliwość wyciągnięcia okrągłej sekcji spod siedzącego na wózku pacjenta celem najechania na toaletę</a:t>
            </a:r>
          </a:p>
          <a:p>
            <a:pPr algn="just">
              <a:lnSpc>
                <a:spcPct val="150000"/>
              </a:lnSpc>
              <a:spcBef>
                <a:spcPts val="0"/>
              </a:spcBef>
            </a:pPr>
            <a:r>
              <a:rPr lang="pl-PL" sz="1500" dirty="0">
                <a:effectLst/>
                <a:latin typeface="Arial" panose="020B0604020202020204" pitchFamily="34" charset="0"/>
                <a:ea typeface="Calibri" panose="020F0502020204030204" pitchFamily="34" charset="0"/>
                <a:cs typeface="Arial" panose="020B0604020202020204" pitchFamily="34" charset="0"/>
              </a:rPr>
              <a:t>zaprojektowanie wózka z sposób umożliwiający mycie pacjenta</a:t>
            </a:r>
          </a:p>
          <a:p>
            <a:pPr algn="just">
              <a:lnSpc>
                <a:spcPct val="150000"/>
              </a:lnSpc>
              <a:spcBef>
                <a:spcPts val="0"/>
              </a:spcBef>
            </a:pPr>
            <a:r>
              <a:rPr lang="pl-PL" sz="1500" dirty="0">
                <a:effectLst/>
                <a:latin typeface="Arial" panose="020B0604020202020204" pitchFamily="34" charset="0"/>
                <a:ea typeface="Calibri" panose="020F0502020204030204" pitchFamily="34" charset="0"/>
                <a:cs typeface="Arial" panose="020B0604020202020204" pitchFamily="34" charset="0"/>
              </a:rPr>
              <a:t>zastosowanie składanych barierek bocznych</a:t>
            </a:r>
          </a:p>
          <a:p>
            <a:pPr algn="just">
              <a:lnSpc>
                <a:spcPct val="150000"/>
              </a:lnSpc>
              <a:spcBef>
                <a:spcPts val="0"/>
              </a:spcBef>
            </a:pPr>
            <a:r>
              <a:rPr lang="pl-PL" sz="1500" dirty="0">
                <a:effectLst/>
                <a:latin typeface="Arial" panose="020B0604020202020204" pitchFamily="34" charset="0"/>
                <a:ea typeface="Calibri" panose="020F0502020204030204" pitchFamily="34" charset="0"/>
                <a:cs typeface="Arial" panose="020B0604020202020204" pitchFamily="34" charset="0"/>
              </a:rPr>
              <a:t>zaprojektowanie łóżka w sposób umożliwiający mycie go w myjni na łóżka</a:t>
            </a:r>
          </a:p>
        </p:txBody>
      </p:sp>
      <p:pic>
        <p:nvPicPr>
          <p:cNvPr id="1026" name="Picture 2" descr="Prosta i niezawodna higiena">
            <a:extLst>
              <a:ext uri="{FF2B5EF4-FFF2-40B4-BE49-F238E27FC236}">
                <a16:creationId xmlns:a16="http://schemas.microsoft.com/office/drawing/2014/main" id="{4A5629C0-CF37-C2D2-C95F-FD9E9DFFDB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8686" y="4243848"/>
            <a:ext cx="2796664" cy="2097498"/>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3300DFF5-FBF0-2543-DBD0-147F1D5BE506}"/>
              </a:ext>
            </a:extLst>
          </p:cNvPr>
          <p:cNvSpPr txBox="1"/>
          <p:nvPr/>
        </p:nvSpPr>
        <p:spPr>
          <a:xfrm>
            <a:off x="5311876" y="3819688"/>
            <a:ext cx="3471402" cy="323165"/>
          </a:xfrm>
          <a:prstGeom prst="rect">
            <a:avLst/>
          </a:prstGeom>
          <a:noFill/>
        </p:spPr>
        <p:txBody>
          <a:bodyPr wrap="square">
            <a:spAutoFit/>
          </a:bodyPr>
          <a:lstStyle/>
          <a:p>
            <a:pPr algn="ctr"/>
            <a:r>
              <a:rPr lang="pl-PL" sz="1500" b="1" dirty="0">
                <a:effectLst/>
                <a:latin typeface="Arial" panose="020B0604020202020204" pitchFamily="34" charset="0"/>
                <a:ea typeface="Aptos" panose="020B0004020202020204" pitchFamily="34" charset="0"/>
                <a:cs typeface="Arial" panose="020B0604020202020204" pitchFamily="34" charset="0"/>
              </a:rPr>
              <a:t>Myjnia na łóżka szpitalne</a:t>
            </a:r>
            <a:endParaRPr lang="pl-PL" sz="1500" b="1" dirty="0">
              <a:latin typeface="Arial" panose="020B0604020202020204" pitchFamily="34" charset="0"/>
              <a:cs typeface="Arial" panose="020B0604020202020204" pitchFamily="34" charset="0"/>
            </a:endParaRPr>
          </a:p>
        </p:txBody>
      </p:sp>
      <p:sp>
        <p:nvSpPr>
          <p:cNvPr id="6" name="pole tekstowe 5">
            <a:extLst>
              <a:ext uri="{FF2B5EF4-FFF2-40B4-BE49-F238E27FC236}">
                <a16:creationId xmlns:a16="http://schemas.microsoft.com/office/drawing/2014/main" id="{4E5AEF0F-55CB-034A-D18E-2DE4ADB0DA5A}"/>
              </a:ext>
            </a:extLst>
          </p:cNvPr>
          <p:cNvSpPr txBox="1"/>
          <p:nvPr/>
        </p:nvSpPr>
        <p:spPr>
          <a:xfrm>
            <a:off x="599153" y="3659830"/>
            <a:ext cx="4906912" cy="2134430"/>
          </a:xfrm>
          <a:prstGeom prst="rect">
            <a:avLst/>
          </a:prstGeom>
          <a:noFill/>
        </p:spPr>
        <p:txBody>
          <a:bodyPr wrap="square">
            <a:spAutoFit/>
          </a:bodyPr>
          <a:lstStyle/>
          <a:p>
            <a:pPr marL="285750" indent="-285750">
              <a:lnSpc>
                <a:spcPct val="150000"/>
              </a:lnSpc>
              <a:spcAft>
                <a:spcPts val="800"/>
              </a:spcAft>
              <a:buFont typeface="Arial" panose="020B0604020202020204" pitchFamily="34" charset="0"/>
              <a:buChar char="•"/>
            </a:pPr>
            <a:r>
              <a:rPr lang="pl-PL" sz="1500" b="1" kern="100" dirty="0">
                <a:effectLst/>
                <a:latin typeface="Arial" panose="020B0604020202020204" pitchFamily="34" charset="0"/>
                <a:ea typeface="Aptos" panose="020B0004020202020204" pitchFamily="34" charset="0"/>
                <a:cs typeface="Times New Roman" panose="02020603050405020304" pitchFamily="18" charset="0"/>
              </a:rPr>
              <a:t>możliwość obrotu siedziska z pacjentem i wysunięcia podparcia </a:t>
            </a:r>
            <a:r>
              <a:rPr lang="pl-PL" sz="1500" kern="100" dirty="0">
                <a:effectLst/>
                <a:latin typeface="Arial" panose="020B0604020202020204" pitchFamily="34" charset="0"/>
                <a:ea typeface="Aptos" panose="020B0004020202020204" pitchFamily="34" charset="0"/>
                <a:cs typeface="Times New Roman" panose="02020603050405020304" pitchFamily="18" charset="0"/>
              </a:rPr>
              <a:t>– bez wyjeżdżania wózkiem w celu sadzania pacjentów na łóżku ze spuszczonymi nogami (rozwiązanie przydane w przypadku osób mających trudności z oddychanie np. na skutek obrzęku płuc).</a:t>
            </a:r>
            <a:endParaRPr lang="pl-PL" sz="15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pole tekstowe 10">
            <a:extLst>
              <a:ext uri="{FF2B5EF4-FFF2-40B4-BE49-F238E27FC236}">
                <a16:creationId xmlns:a16="http://schemas.microsoft.com/office/drawing/2014/main" id="{4A1D4871-8F1B-F2AE-7B94-0E947740EC02}"/>
              </a:ext>
            </a:extLst>
          </p:cNvPr>
          <p:cNvSpPr txBox="1"/>
          <p:nvPr/>
        </p:nvSpPr>
        <p:spPr>
          <a:xfrm>
            <a:off x="1519699" y="5719463"/>
            <a:ext cx="3406262" cy="553998"/>
          </a:xfrm>
          <a:prstGeom prst="rect">
            <a:avLst/>
          </a:prstGeom>
          <a:noFill/>
        </p:spPr>
        <p:txBody>
          <a:bodyPr wrap="square">
            <a:spAutoFit/>
          </a:bodyPr>
          <a:lstStyle/>
          <a:p>
            <a:r>
              <a:rPr lang="pl-PL" sz="1500" i="1" dirty="0">
                <a:solidFill>
                  <a:schemeClr val="tx2">
                    <a:lumMod val="50000"/>
                    <a:lumOff val="50000"/>
                  </a:schemeClr>
                </a:solidFill>
                <a:latin typeface="Arial" panose="020B0604020202020204" pitchFamily="34" charset="0"/>
                <a:cs typeface="Arial" panose="020B0604020202020204" pitchFamily="34" charset="0"/>
              </a:rPr>
              <a:t>„Teraz to robimy tak, że sadzamy go bez podparcia” </a:t>
            </a:r>
          </a:p>
        </p:txBody>
      </p:sp>
    </p:spTree>
    <p:extLst>
      <p:ext uri="{BB962C8B-B14F-4D97-AF65-F5344CB8AC3E}">
        <p14:creationId xmlns:p14="http://schemas.microsoft.com/office/powerpoint/2010/main" val="140059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9D6EFF4-2E30-DA39-B9A2-3A73C53BA31F}"/>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id="{39F81E23-199D-4F96-2518-C0720C60DC6D}"/>
              </a:ext>
            </a:extLst>
          </p:cNvPr>
          <p:cNvSpPr>
            <a:spLocks noGrp="1"/>
          </p:cNvSpPr>
          <p:nvPr>
            <p:ph type="title"/>
          </p:nvPr>
        </p:nvSpPr>
        <p:spPr>
          <a:xfrm>
            <a:off x="628650" y="134041"/>
            <a:ext cx="7886700" cy="412954"/>
          </a:xfrm>
        </p:spPr>
        <p:txBody>
          <a:bodyPr>
            <a:noAutofit/>
          </a:bodyPr>
          <a:lstStyle/>
          <a:p>
            <a:r>
              <a:rPr lang="pl-PL" sz="2500" dirty="0">
                <a:solidFill>
                  <a:schemeClr val="bg1"/>
                </a:solidFill>
                <a:latin typeface="Arial" panose="020B0604020202020204" pitchFamily="34" charset="0"/>
                <a:cs typeface="Arial" panose="020B0604020202020204" pitchFamily="34" charset="0"/>
              </a:rPr>
              <a:t>Dodatkowe rozwiązania</a:t>
            </a:r>
          </a:p>
        </p:txBody>
      </p:sp>
      <p:sp>
        <p:nvSpPr>
          <p:cNvPr id="9" name="Symbol zastępczy zawartości 2">
            <a:extLst>
              <a:ext uri="{FF2B5EF4-FFF2-40B4-BE49-F238E27FC236}">
                <a16:creationId xmlns:a16="http://schemas.microsoft.com/office/drawing/2014/main" id="{AC04BDDA-5F60-26C6-1414-0209A8AC6EC1}"/>
              </a:ext>
            </a:extLst>
          </p:cNvPr>
          <p:cNvSpPr>
            <a:spLocks noGrp="1"/>
          </p:cNvSpPr>
          <p:nvPr>
            <p:ph idx="1"/>
          </p:nvPr>
        </p:nvSpPr>
        <p:spPr>
          <a:xfrm>
            <a:off x="628650" y="1206193"/>
            <a:ext cx="7886700" cy="5440413"/>
          </a:xfrm>
        </p:spPr>
        <p:txBody>
          <a:bodyPr>
            <a:noAutofit/>
          </a:bodyPr>
          <a:lstStyle/>
          <a:p>
            <a:pPr algn="just">
              <a:lnSpc>
                <a:spcPct val="170000"/>
              </a:lnSpc>
              <a:spcBef>
                <a:spcPts val="0"/>
              </a:spcBef>
            </a:pPr>
            <a:r>
              <a:rPr lang="pl-PL" sz="1500" kern="100" dirty="0">
                <a:latin typeface="Arial" panose="020B0604020202020204" pitchFamily="34" charset="0"/>
                <a:ea typeface="Aptos" panose="020B0004020202020204" pitchFamily="34" charset="0"/>
                <a:cs typeface="Arial" panose="020B0604020202020204" pitchFamily="34" charset="0"/>
              </a:rPr>
              <a:t>w</a:t>
            </a:r>
            <a:r>
              <a:rPr lang="pl-PL" sz="1500" kern="100" dirty="0">
                <a:effectLst/>
                <a:latin typeface="Arial" panose="020B0604020202020204" pitchFamily="34" charset="0"/>
                <a:ea typeface="Aptos" panose="020B0004020202020204" pitchFamily="34" charset="0"/>
                <a:cs typeface="Arial" panose="020B0604020202020204" pitchFamily="34" charset="0"/>
              </a:rPr>
              <a:t>yposażenie oparcia wózka w stabilizatory na głowę (opcjonalne rozwiązanie konieczn</a:t>
            </a:r>
            <a:r>
              <a:rPr lang="pl-PL" sz="1500" kern="100" dirty="0">
                <a:latin typeface="Arial" panose="020B0604020202020204" pitchFamily="34" charset="0"/>
                <a:ea typeface="Aptos" panose="020B0004020202020204" pitchFamily="34" charset="0"/>
                <a:cs typeface="Arial" panose="020B0604020202020204" pitchFamily="34" charset="0"/>
              </a:rPr>
              <a:t>e w przypadku pacjentów z porażeniami)</a:t>
            </a:r>
          </a:p>
          <a:p>
            <a:pPr algn="just">
              <a:lnSpc>
                <a:spcPct val="170000"/>
              </a:lnSpc>
              <a:spcBef>
                <a:spcPts val="0"/>
              </a:spcBef>
            </a:pPr>
            <a:r>
              <a:rPr lang="pl-PL" sz="1500" dirty="0">
                <a:latin typeface="Arial" panose="020B0604020202020204" pitchFamily="34" charset="0"/>
                <a:ea typeface="Calibri" panose="020F0502020204030204" pitchFamily="34" charset="0"/>
                <a:cs typeface="Arial" panose="020B0604020202020204" pitchFamily="34" charset="0"/>
              </a:rPr>
              <a:t>w</a:t>
            </a:r>
            <a:r>
              <a:rPr lang="pl-PL" sz="1500" dirty="0">
                <a:effectLst/>
                <a:latin typeface="Arial" panose="020B0604020202020204" pitchFamily="34" charset="0"/>
                <a:ea typeface="Calibri" panose="020F0502020204030204" pitchFamily="34" charset="0"/>
                <a:cs typeface="Arial" panose="020B0604020202020204" pitchFamily="34" charset="0"/>
              </a:rPr>
              <a:t>yposażenie oparcia wózka w uchwyty umożliwiające zaczepienie misy do mycia głowy (rozwiązanie zbliżone do tego stosowanego w salonach fryzjerskich, a pomocne w utrzymaniu higieny pacjentów o ograniczonej mobilności)</a:t>
            </a:r>
          </a:p>
          <a:p>
            <a:pPr algn="just">
              <a:lnSpc>
                <a:spcPct val="170000"/>
              </a:lnSpc>
              <a:spcBef>
                <a:spcPts val="0"/>
              </a:spcBef>
            </a:pPr>
            <a:r>
              <a:rPr lang="pl-PL" sz="1500" dirty="0">
                <a:latin typeface="Arial" panose="020B0604020202020204" pitchFamily="34" charset="0"/>
                <a:ea typeface="Calibri" panose="020F0502020204030204" pitchFamily="34" charset="0"/>
                <a:cs typeface="Arial" panose="020B0604020202020204" pitchFamily="34" charset="0"/>
              </a:rPr>
              <a:t>w</a:t>
            </a:r>
            <a:r>
              <a:rPr lang="pl-PL" sz="1500" dirty="0">
                <a:effectLst/>
                <a:latin typeface="Arial" panose="020B0604020202020204" pitchFamily="34" charset="0"/>
                <a:ea typeface="Calibri" panose="020F0502020204030204" pitchFamily="34" charset="0"/>
                <a:cs typeface="Arial" panose="020B0604020202020204" pitchFamily="34" charset="0"/>
              </a:rPr>
              <a:t>yposażenia łóżka w akumulator, który podtrzyma zasilanie w przypadku transportu łóżka (do pół godziny)</a:t>
            </a:r>
          </a:p>
          <a:p>
            <a:pPr algn="just">
              <a:lnSpc>
                <a:spcPct val="170000"/>
              </a:lnSpc>
              <a:spcBef>
                <a:spcPts val="0"/>
              </a:spcBef>
            </a:pPr>
            <a:endParaRPr lang="pl-PL" sz="1500" dirty="0">
              <a:latin typeface="Arial" panose="020B0604020202020204" pitchFamily="34" charset="0"/>
              <a:ea typeface="Calibri" panose="020F0502020204030204" pitchFamily="34" charset="0"/>
              <a:cs typeface="Arial" panose="020B0604020202020204" pitchFamily="34" charset="0"/>
            </a:endParaRPr>
          </a:p>
          <a:p>
            <a:pPr algn="just">
              <a:lnSpc>
                <a:spcPct val="170000"/>
              </a:lnSpc>
              <a:spcBef>
                <a:spcPts val="0"/>
              </a:spcBef>
            </a:pPr>
            <a:endParaRPr lang="pl-PL" sz="15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70000"/>
              </a:lnSpc>
              <a:spcBef>
                <a:spcPts val="0"/>
              </a:spcBef>
            </a:pPr>
            <a:r>
              <a:rPr lang="pl-PL" sz="1500" dirty="0">
                <a:latin typeface="Arial" panose="020B0604020202020204" pitchFamily="34" charset="0"/>
                <a:ea typeface="Calibri" panose="020F0502020204030204" pitchFamily="34" charset="0"/>
                <a:cs typeface="Arial" panose="020B0604020202020204" pitchFamily="34" charset="0"/>
              </a:rPr>
              <a:t>Uwaga</a:t>
            </a:r>
          </a:p>
          <a:p>
            <a:pPr marL="0" indent="0" algn="just">
              <a:lnSpc>
                <a:spcPct val="170000"/>
              </a:lnSpc>
              <a:spcBef>
                <a:spcPts val="0"/>
              </a:spcBef>
              <a:buNone/>
            </a:pPr>
            <a:r>
              <a:rPr lang="pl-PL" sz="1500" dirty="0">
                <a:effectLst/>
                <a:latin typeface="Arial" panose="020B0604020202020204" pitchFamily="34" charset="0"/>
                <a:ea typeface="Calibri" panose="020F0502020204030204" pitchFamily="34" charset="0"/>
                <a:cs typeface="Arial" panose="020B0604020202020204" pitchFamily="34" charset="0"/>
              </a:rPr>
              <a:t>Twórcy </a:t>
            </a:r>
            <a:r>
              <a:rPr lang="pl-PL" sz="1500" dirty="0" err="1">
                <a:effectLst/>
                <a:latin typeface="Arial" panose="020B0604020202020204" pitchFamily="34" charset="0"/>
                <a:ea typeface="Calibri" panose="020F0502020204030204" pitchFamily="34" charset="0"/>
                <a:cs typeface="Arial" panose="020B0604020202020204" pitchFamily="34" charset="0"/>
              </a:rPr>
              <a:t>startapu</a:t>
            </a:r>
            <a:r>
              <a:rPr lang="pl-PL" sz="1500" dirty="0">
                <a:effectLst/>
                <a:latin typeface="Arial" panose="020B0604020202020204" pitchFamily="34" charset="0"/>
                <a:ea typeface="Calibri" panose="020F0502020204030204" pitchFamily="34" charset="0"/>
                <a:cs typeface="Arial" panose="020B0604020202020204" pitchFamily="34" charset="0"/>
              </a:rPr>
              <a:t> przewidują w projektowanym rozwiązaniu możliwość konstruowania </a:t>
            </a:r>
            <a:r>
              <a:rPr lang="pl-PL" sz="1500" dirty="0">
                <a:latin typeface="Arial" panose="020B0604020202020204" pitchFamily="34" charset="0"/>
                <a:ea typeface="Calibri" panose="020F0502020204030204" pitchFamily="34" charset="0"/>
                <a:cs typeface="Arial" panose="020B0604020202020204" pitchFamily="34" charset="0"/>
              </a:rPr>
              <a:t>innowacyjnego łóżka z uwzględnieniem większości </a:t>
            </a:r>
            <a:r>
              <a:rPr lang="pl-PL" sz="1500" dirty="0">
                <a:effectLst/>
                <a:latin typeface="Arial" panose="020B0604020202020204" pitchFamily="34" charset="0"/>
                <a:ea typeface="Calibri" panose="020F0502020204030204" pitchFamily="34" charset="0"/>
                <a:cs typeface="Arial" panose="020B0604020202020204" pitchFamily="34" charset="0"/>
              </a:rPr>
              <a:t>powyższych wskazówek z badań ankietowych. </a:t>
            </a:r>
          </a:p>
          <a:p>
            <a:pPr algn="just">
              <a:lnSpc>
                <a:spcPct val="170000"/>
              </a:lnSpc>
              <a:spcBef>
                <a:spcPts val="0"/>
              </a:spcBef>
            </a:pPr>
            <a:endParaRPr lang="pl-PL" sz="15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38661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9D6EFF4-2E30-DA39-B9A2-3A73C53BA31F}"/>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id="{39F81E23-199D-4F96-2518-C0720C60DC6D}"/>
              </a:ext>
            </a:extLst>
          </p:cNvPr>
          <p:cNvSpPr>
            <a:spLocks noGrp="1"/>
          </p:cNvSpPr>
          <p:nvPr>
            <p:ph type="title"/>
          </p:nvPr>
        </p:nvSpPr>
        <p:spPr>
          <a:xfrm>
            <a:off x="628650" y="134041"/>
            <a:ext cx="7886700" cy="412954"/>
          </a:xfrm>
        </p:spPr>
        <p:txBody>
          <a:bodyPr>
            <a:noAutofit/>
          </a:bodyPr>
          <a:lstStyle/>
          <a:p>
            <a:r>
              <a:rPr lang="pl-PL" sz="2500" dirty="0">
                <a:solidFill>
                  <a:schemeClr val="bg1"/>
                </a:solidFill>
                <a:latin typeface="Arial" panose="020B0604020202020204" pitchFamily="34" charset="0"/>
                <a:cs typeface="Arial" panose="020B0604020202020204" pitchFamily="34" charset="0"/>
              </a:rPr>
              <a:t>Obszary zastosowania</a:t>
            </a:r>
          </a:p>
        </p:txBody>
      </p:sp>
      <p:sp>
        <p:nvSpPr>
          <p:cNvPr id="9" name="Symbol zastępczy zawartości 2">
            <a:extLst>
              <a:ext uri="{FF2B5EF4-FFF2-40B4-BE49-F238E27FC236}">
                <a16:creationId xmlns:a16="http://schemas.microsoft.com/office/drawing/2014/main" id="{AC04BDDA-5F60-26C6-1414-0209A8AC6EC1}"/>
              </a:ext>
            </a:extLst>
          </p:cNvPr>
          <p:cNvSpPr>
            <a:spLocks noGrp="1"/>
          </p:cNvSpPr>
          <p:nvPr>
            <p:ph idx="1"/>
          </p:nvPr>
        </p:nvSpPr>
        <p:spPr>
          <a:xfrm>
            <a:off x="628650" y="1206193"/>
            <a:ext cx="4946240" cy="5440413"/>
          </a:xfrm>
        </p:spPr>
        <p:txBody>
          <a:bodyPr>
            <a:normAutofit fontScale="92500"/>
          </a:bodyPr>
          <a:lstStyle/>
          <a:p>
            <a:pPr marL="0" indent="0" algn="just">
              <a:lnSpc>
                <a:spcPct val="150000"/>
              </a:lnSpc>
              <a:spcBef>
                <a:spcPts val="0"/>
              </a:spcBef>
              <a:buNone/>
            </a:pPr>
            <a:r>
              <a:rPr lang="pl-PL" sz="1600" dirty="0">
                <a:effectLst/>
                <a:latin typeface="Arial" panose="020B0604020202020204" pitchFamily="34" charset="0"/>
                <a:ea typeface="Calibri" panose="020F0502020204030204" pitchFamily="34" charset="0"/>
                <a:cs typeface="Arial" panose="020B0604020202020204" pitchFamily="34" charset="0"/>
              </a:rPr>
              <a:t>Respondenci mieli zbieżne opinie na temat obszarów zastosowania łóżka.</a:t>
            </a:r>
            <a:r>
              <a:rPr lang="pl-PL" sz="1600" dirty="0">
                <a:latin typeface="Arial" panose="020B0604020202020204" pitchFamily="34" charset="0"/>
                <a:ea typeface="Calibri" panose="020F0502020204030204" pitchFamily="34" charset="0"/>
                <a:cs typeface="Arial" panose="020B0604020202020204" pitchFamily="34" charset="0"/>
              </a:rPr>
              <a:t> Jednostkami/ oddziałami, w których ich zdaniem nowe łóżko znajdzie zastosowanie są:</a:t>
            </a:r>
          </a:p>
          <a:p>
            <a:pPr>
              <a:lnSpc>
                <a:spcPct val="150000"/>
              </a:lnSpc>
              <a:spcBef>
                <a:spcPts val="600"/>
              </a:spcBef>
            </a:pPr>
            <a:r>
              <a:rPr lang="pl-PL" sz="1600" kern="100" dirty="0">
                <a:effectLst/>
                <a:latin typeface="Arial" panose="020B0604020202020204" pitchFamily="34" charset="0"/>
                <a:ea typeface="Aptos" panose="020B0004020202020204" pitchFamily="34" charset="0"/>
                <a:cs typeface="Arial" panose="020B0604020202020204" pitchFamily="34" charset="0"/>
              </a:rPr>
              <a:t>Domy Pomocy Społecznej</a:t>
            </a:r>
          </a:p>
          <a:p>
            <a:pPr>
              <a:lnSpc>
                <a:spcPct val="150000"/>
              </a:lnSpc>
              <a:spcBef>
                <a:spcPts val="600"/>
              </a:spcBef>
            </a:pPr>
            <a:r>
              <a:rPr lang="pl-PL" sz="1600" kern="100" dirty="0">
                <a:latin typeface="Arial" panose="020B0604020202020204" pitchFamily="34" charset="0"/>
                <a:ea typeface="Aptos" panose="020B0004020202020204" pitchFamily="34" charset="0"/>
                <a:cs typeface="Arial" panose="020B0604020202020204" pitchFamily="34" charset="0"/>
              </a:rPr>
              <a:t>o</a:t>
            </a:r>
            <a:r>
              <a:rPr lang="pl-PL" sz="1600" kern="100" dirty="0">
                <a:effectLst/>
                <a:latin typeface="Arial" panose="020B0604020202020204" pitchFamily="34" charset="0"/>
                <a:ea typeface="Aptos" panose="020B0004020202020204" pitchFamily="34" charset="0"/>
                <a:cs typeface="Arial" panose="020B0604020202020204" pitchFamily="34" charset="0"/>
              </a:rPr>
              <a:t>ddziały chorób wewnętrznych (interna)</a:t>
            </a:r>
          </a:p>
          <a:p>
            <a:pPr>
              <a:lnSpc>
                <a:spcPct val="150000"/>
              </a:lnSpc>
              <a:spcBef>
                <a:spcPts val="600"/>
              </a:spcBef>
            </a:pPr>
            <a:r>
              <a:rPr lang="pl-PL" sz="1600" kern="100" dirty="0">
                <a:latin typeface="Arial" panose="020B0604020202020204" pitchFamily="34" charset="0"/>
                <a:ea typeface="Aptos" panose="020B0004020202020204" pitchFamily="34" charset="0"/>
                <a:cs typeface="Arial" panose="020B0604020202020204" pitchFamily="34" charset="0"/>
              </a:rPr>
              <a:t>o</a:t>
            </a:r>
            <a:r>
              <a:rPr lang="pl-PL" sz="1600" kern="100" dirty="0">
                <a:effectLst/>
                <a:latin typeface="Arial" panose="020B0604020202020204" pitchFamily="34" charset="0"/>
                <a:ea typeface="Aptos" panose="020B0004020202020204" pitchFamily="34" charset="0"/>
                <a:cs typeface="Arial" panose="020B0604020202020204" pitchFamily="34" charset="0"/>
              </a:rPr>
              <a:t>ddziały geriatryczne</a:t>
            </a:r>
          </a:p>
          <a:p>
            <a:pPr>
              <a:lnSpc>
                <a:spcPct val="150000"/>
              </a:lnSpc>
              <a:spcBef>
                <a:spcPts val="600"/>
              </a:spcBef>
            </a:pPr>
            <a:r>
              <a:rPr lang="pl-PL" sz="1600" kern="100" dirty="0">
                <a:latin typeface="Arial" panose="020B0604020202020204" pitchFamily="34" charset="0"/>
                <a:ea typeface="Aptos" panose="020B0004020202020204" pitchFamily="34" charset="0"/>
                <a:cs typeface="Arial" panose="020B0604020202020204" pitchFamily="34" charset="0"/>
              </a:rPr>
              <a:t>o</a:t>
            </a:r>
            <a:r>
              <a:rPr lang="pl-PL" sz="1600" kern="100" dirty="0">
                <a:effectLst/>
                <a:latin typeface="Arial" panose="020B0604020202020204" pitchFamily="34" charset="0"/>
                <a:ea typeface="Aptos" panose="020B0004020202020204" pitchFamily="34" charset="0"/>
                <a:cs typeface="Arial" panose="020B0604020202020204" pitchFamily="34" charset="0"/>
              </a:rPr>
              <a:t>ddziały intensywnej terapii/ Intensywnego nadzoru</a:t>
            </a:r>
          </a:p>
          <a:p>
            <a:pPr>
              <a:lnSpc>
                <a:spcPct val="150000"/>
              </a:lnSpc>
              <a:spcBef>
                <a:spcPts val="600"/>
              </a:spcBef>
            </a:pPr>
            <a:r>
              <a:rPr lang="pl-PL" sz="1600" kern="100" dirty="0">
                <a:latin typeface="Arial" panose="020B0604020202020204" pitchFamily="34" charset="0"/>
                <a:ea typeface="Aptos" panose="020B0004020202020204" pitchFamily="34" charset="0"/>
                <a:cs typeface="Arial" panose="020B0604020202020204" pitchFamily="34" charset="0"/>
              </a:rPr>
              <a:t>o</a:t>
            </a:r>
            <a:r>
              <a:rPr lang="pl-PL" sz="1600" kern="100" dirty="0">
                <a:effectLst/>
                <a:latin typeface="Arial" panose="020B0604020202020204" pitchFamily="34" charset="0"/>
                <a:ea typeface="Aptos" panose="020B0004020202020204" pitchFamily="34" charset="0"/>
                <a:cs typeface="Arial" panose="020B0604020202020204" pitchFamily="34" charset="0"/>
              </a:rPr>
              <a:t>ddziały neurologiczne</a:t>
            </a:r>
          </a:p>
          <a:p>
            <a:pPr>
              <a:lnSpc>
                <a:spcPct val="150000"/>
              </a:lnSpc>
              <a:spcBef>
                <a:spcPts val="600"/>
              </a:spcBef>
            </a:pPr>
            <a:r>
              <a:rPr lang="pl-PL" sz="1600" kern="100" dirty="0">
                <a:latin typeface="Arial" panose="020B0604020202020204" pitchFamily="34" charset="0"/>
                <a:ea typeface="Aptos" panose="020B0004020202020204" pitchFamily="34" charset="0"/>
                <a:cs typeface="Arial" panose="020B0604020202020204" pitchFamily="34" charset="0"/>
              </a:rPr>
              <a:t>o</a:t>
            </a:r>
            <a:r>
              <a:rPr lang="pl-PL" sz="1600" kern="100" dirty="0">
                <a:effectLst/>
                <a:latin typeface="Arial" panose="020B0604020202020204" pitchFamily="34" charset="0"/>
                <a:ea typeface="Aptos" panose="020B0004020202020204" pitchFamily="34" charset="0"/>
                <a:cs typeface="Arial" panose="020B0604020202020204" pitchFamily="34" charset="0"/>
              </a:rPr>
              <a:t>ddziały ortopedyczne</a:t>
            </a:r>
          </a:p>
          <a:p>
            <a:pPr>
              <a:lnSpc>
                <a:spcPct val="150000"/>
              </a:lnSpc>
              <a:spcBef>
                <a:spcPts val="600"/>
              </a:spcBef>
            </a:pPr>
            <a:r>
              <a:rPr lang="pl-PL" sz="1600" kern="100" dirty="0">
                <a:effectLst/>
                <a:latin typeface="Arial" panose="020B0604020202020204" pitchFamily="34" charset="0"/>
                <a:ea typeface="Aptos" panose="020B0004020202020204" pitchFamily="34" charset="0"/>
                <a:cs typeface="Arial" panose="020B0604020202020204" pitchFamily="34" charset="0"/>
              </a:rPr>
              <a:t>Zakłady Opiekuńcze</a:t>
            </a:r>
          </a:p>
          <a:p>
            <a:pPr>
              <a:lnSpc>
                <a:spcPct val="150000"/>
              </a:lnSpc>
              <a:spcBef>
                <a:spcPts val="600"/>
              </a:spcBef>
            </a:pPr>
            <a:r>
              <a:rPr lang="pl-PL" sz="1600" kern="100" dirty="0">
                <a:effectLst/>
                <a:latin typeface="Arial" panose="020B0604020202020204" pitchFamily="34" charset="0"/>
                <a:ea typeface="Aptos" panose="020B0004020202020204" pitchFamily="34" charset="0"/>
                <a:cs typeface="Arial" panose="020B0604020202020204" pitchFamily="34" charset="0"/>
              </a:rPr>
              <a:t>Zakłady Opiekuńczo-Lecznicze</a:t>
            </a:r>
          </a:p>
          <a:p>
            <a:pPr>
              <a:lnSpc>
                <a:spcPct val="150000"/>
              </a:lnSpc>
              <a:spcBef>
                <a:spcPts val="600"/>
              </a:spcBef>
            </a:pPr>
            <a:r>
              <a:rPr lang="pl-PL" sz="1600" kern="100" dirty="0">
                <a:effectLst/>
                <a:latin typeface="Arial" panose="020B0604020202020204" pitchFamily="34" charset="0"/>
                <a:ea typeface="Aptos" panose="020B0004020202020204" pitchFamily="34" charset="0"/>
                <a:cs typeface="Arial" panose="020B0604020202020204" pitchFamily="34" charset="0"/>
              </a:rPr>
              <a:t>Zakłady Pielęgnacyjno-Opiekuńcze</a:t>
            </a:r>
          </a:p>
          <a:p>
            <a:pPr>
              <a:lnSpc>
                <a:spcPct val="150000"/>
              </a:lnSpc>
              <a:spcBef>
                <a:spcPts val="600"/>
              </a:spcBef>
            </a:pPr>
            <a:r>
              <a:rPr lang="pl-PL" sz="1600" kern="100" dirty="0">
                <a:effectLst/>
                <a:latin typeface="Arial" panose="020B0604020202020204" pitchFamily="34" charset="0"/>
                <a:ea typeface="Aptos" panose="020B0004020202020204" pitchFamily="34" charset="0"/>
                <a:cs typeface="Arial" panose="020B0604020202020204" pitchFamily="34" charset="0"/>
              </a:rPr>
              <a:t>zastosowanie domowe</a:t>
            </a:r>
          </a:p>
          <a:p>
            <a:pPr marL="0" indent="0" algn="just">
              <a:lnSpc>
                <a:spcPct val="170000"/>
              </a:lnSpc>
              <a:spcBef>
                <a:spcPts val="0"/>
              </a:spcBef>
              <a:buNone/>
            </a:pPr>
            <a:endParaRPr lang="pl-PL" sz="1900" dirty="0">
              <a:effectLst/>
              <a:latin typeface="Arial" panose="020B0604020202020204" pitchFamily="34" charset="0"/>
              <a:ea typeface="Calibri" panose="020F0502020204030204" pitchFamily="34" charset="0"/>
              <a:cs typeface="Arial" panose="020B0604020202020204" pitchFamily="34" charset="0"/>
            </a:endParaRPr>
          </a:p>
        </p:txBody>
      </p:sp>
      <p:sp>
        <p:nvSpPr>
          <p:cNvPr id="6" name="Symbol zastępczy zawartości 2">
            <a:extLst>
              <a:ext uri="{FF2B5EF4-FFF2-40B4-BE49-F238E27FC236}">
                <a16:creationId xmlns:a16="http://schemas.microsoft.com/office/drawing/2014/main" id="{82B26879-D329-5AA8-C270-27ED08E8B249}"/>
              </a:ext>
            </a:extLst>
          </p:cNvPr>
          <p:cNvSpPr txBox="1">
            <a:spLocks/>
          </p:cNvSpPr>
          <p:nvPr/>
        </p:nvSpPr>
        <p:spPr>
          <a:xfrm>
            <a:off x="5663381" y="1584735"/>
            <a:ext cx="3234813" cy="425562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pPr>
            <a:r>
              <a:rPr lang="pl-PL" sz="1500" dirty="0">
                <a:latin typeface="Arial" panose="020B0604020202020204" pitchFamily="34" charset="0"/>
                <a:ea typeface="Calibri" panose="020F0502020204030204" pitchFamily="34" charset="0"/>
                <a:cs typeface="Arial" panose="020B0604020202020204" pitchFamily="34" charset="0"/>
              </a:rPr>
              <a:t>Istotną cechą wskazanym jednostek jest długi czas przebywania na nich pacjentów.</a:t>
            </a:r>
          </a:p>
          <a:p>
            <a:pPr marL="0" indent="0" algn="just">
              <a:lnSpc>
                <a:spcPct val="150000"/>
              </a:lnSpc>
              <a:spcBef>
                <a:spcPts val="0"/>
              </a:spcBef>
              <a:buFont typeface="Arial" panose="020B0604020202020204" pitchFamily="34" charset="0"/>
              <a:buNone/>
            </a:pPr>
            <a:r>
              <a:rPr lang="pl-PL" sz="1500" kern="100" dirty="0">
                <a:latin typeface="Arial" panose="020B0604020202020204" pitchFamily="34" charset="0"/>
                <a:ea typeface="Calibri" panose="020F0502020204030204" pitchFamily="34" charset="0"/>
                <a:cs typeface="Arial" panose="020B0604020202020204" pitchFamily="34" charset="0"/>
              </a:rPr>
              <a:t>W opinii respondentów ta charakterystyka jednostki będzie silnie kształtować zapotrzebowanie na produktu. Analogicznie badani byli zgodni, że oddziały chirurgiczne nie będą zainteresowane zakupem łóżek, gdyż pacjenci przebywają na nich krótko.</a:t>
            </a:r>
            <a:endParaRPr lang="pl-PL" sz="1500" kern="100" dirty="0">
              <a:latin typeface="Arial" panose="020B0604020202020204" pitchFamily="34" charset="0"/>
              <a:ea typeface="Aptos" panose="020B0004020202020204" pitchFamily="34" charset="0"/>
              <a:cs typeface="Arial" panose="020B0604020202020204" pitchFamily="34" charset="0"/>
            </a:endParaRPr>
          </a:p>
          <a:p>
            <a:pPr marL="0" indent="0" algn="just">
              <a:lnSpc>
                <a:spcPct val="170000"/>
              </a:lnSpc>
              <a:spcBef>
                <a:spcPts val="0"/>
              </a:spcBef>
              <a:buFont typeface="Arial" panose="020B0604020202020204" pitchFamily="34" charset="0"/>
              <a:buNone/>
            </a:pPr>
            <a:endParaRPr lang="pl-PL" sz="1900" dirty="0">
              <a:latin typeface="Arial" panose="020B0604020202020204" pitchFamily="34" charset="0"/>
              <a:ea typeface="Calibri" panose="020F0502020204030204" pitchFamily="34" charset="0"/>
              <a:cs typeface="Arial" panose="020B0604020202020204" pitchFamily="34" charset="0"/>
            </a:endParaRPr>
          </a:p>
        </p:txBody>
      </p:sp>
      <p:sp>
        <p:nvSpPr>
          <p:cNvPr id="7" name="pole tekstowe 6">
            <a:extLst>
              <a:ext uri="{FF2B5EF4-FFF2-40B4-BE49-F238E27FC236}">
                <a16:creationId xmlns:a16="http://schemas.microsoft.com/office/drawing/2014/main" id="{59AD9950-8189-0B85-2385-A5D7822583E6}"/>
              </a:ext>
            </a:extLst>
          </p:cNvPr>
          <p:cNvSpPr txBox="1"/>
          <p:nvPr/>
        </p:nvSpPr>
        <p:spPr>
          <a:xfrm>
            <a:off x="6211836" y="5683045"/>
            <a:ext cx="2373876" cy="553998"/>
          </a:xfrm>
          <a:prstGeom prst="rect">
            <a:avLst/>
          </a:prstGeom>
          <a:noFill/>
        </p:spPr>
        <p:txBody>
          <a:bodyPr wrap="square">
            <a:spAutoFit/>
          </a:bodyPr>
          <a:lstStyle/>
          <a:p>
            <a:r>
              <a:rPr lang="pl-PL" sz="1500" i="1" dirty="0">
                <a:solidFill>
                  <a:schemeClr val="tx2">
                    <a:lumMod val="50000"/>
                    <a:lumOff val="50000"/>
                  </a:schemeClr>
                </a:solidFill>
                <a:latin typeface="Arial" panose="020B0604020202020204" pitchFamily="34" charset="0"/>
                <a:cs typeface="Arial" panose="020B0604020202020204" pitchFamily="34" charset="0"/>
              </a:rPr>
              <a:t>„Pacjenci na chirurgii leżą po 2-3 dni”</a:t>
            </a:r>
          </a:p>
        </p:txBody>
      </p:sp>
    </p:spTree>
    <p:extLst>
      <p:ext uri="{BB962C8B-B14F-4D97-AF65-F5344CB8AC3E}">
        <p14:creationId xmlns:p14="http://schemas.microsoft.com/office/powerpoint/2010/main" val="1275174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a:extLst>
              <a:ext uri="{FF2B5EF4-FFF2-40B4-BE49-F238E27FC236}">
                <a16:creationId xmlns:a16="http://schemas.microsoft.com/office/drawing/2014/main" id="{2219D0D1-179E-3156-89F9-26CAF5EEEEA5}"/>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Podsumowanie</a:t>
            </a:r>
          </a:p>
        </p:txBody>
      </p:sp>
      <p:sp>
        <p:nvSpPr>
          <p:cNvPr id="3" name="pole tekstowe 2">
            <a:extLst>
              <a:ext uri="{FF2B5EF4-FFF2-40B4-BE49-F238E27FC236}">
                <a16:creationId xmlns:a16="http://schemas.microsoft.com/office/drawing/2014/main" id="{CB01460E-0B23-A729-1269-FBB7590F4F13}"/>
              </a:ext>
            </a:extLst>
          </p:cNvPr>
          <p:cNvSpPr txBox="1"/>
          <p:nvPr/>
        </p:nvSpPr>
        <p:spPr>
          <a:xfrm>
            <a:off x="261257" y="1045029"/>
            <a:ext cx="8658808" cy="5829096"/>
          </a:xfrm>
          <a:prstGeom prst="rect">
            <a:avLst/>
          </a:prstGeom>
          <a:noFill/>
        </p:spPr>
        <p:txBody>
          <a:bodyPr wrap="square" rtlCol="0">
            <a:spAutoFit/>
          </a:bodyPr>
          <a:lstStyle/>
          <a:p>
            <a:pPr algn="just">
              <a:lnSpc>
                <a:spcPct val="115000"/>
              </a:lnSpc>
              <a:spcAft>
                <a:spcPts val="800"/>
              </a:spcAft>
              <a:buNone/>
            </a:pP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Łóżko pielęgnacyjne z wózkiem inwalidzkim to innowacyjne rozwiązanie, które łączy funkcjonalność obu tych elementów, ułatwiając opiekę nad osobami z ograniczoną mobilnością. Niektóre modele łóżek pielęgnacyjnych są wyposażone w mechanizm, który pozwala na przekształcenie łóżka w wózek inwalidzki, jednak wymaga to dużego zaangażowania osób trzecich. Proponowane łóżko pozwala na </a:t>
            </a:r>
            <a:r>
              <a:rPr lang="pl-PL" sz="1400" b="1" kern="100" dirty="0">
                <a:effectLst/>
                <a:latin typeface="Calibri" panose="020F0502020204030204" pitchFamily="34" charset="0"/>
                <a:ea typeface="Calibri" panose="020F0502020204030204" pitchFamily="34" charset="0"/>
                <a:cs typeface="Times New Roman" panose="02020603050405020304" pitchFamily="18" charset="0"/>
              </a:rPr>
              <a:t>samodzielne</a:t>
            </a: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 przejście pacjenta z pozycji leżącej do pionowej. Łóżka często mają funkcję regulacji wysokości, co ułatwia transfer pacjenta oraz zapewnia wygodny dostęp dla opiekunów. Ta funkcja jest niezmiernie istotna dla projektowanego innowacyjnego rozwiązania, gdzie z najniższej pozycji łóżka można </a:t>
            </a:r>
            <a:r>
              <a:rPr lang="pl-PL" sz="1400" b="1" kern="100" dirty="0">
                <a:effectLst/>
                <a:latin typeface="Calibri" panose="020F0502020204030204" pitchFamily="34" charset="0"/>
                <a:ea typeface="Calibri" panose="020F0502020204030204" pitchFamily="34" charset="0"/>
                <a:cs typeface="Times New Roman" panose="02020603050405020304" pitchFamily="18" charset="0"/>
              </a:rPr>
              <a:t>wyjechać wózkiem inwalidzkim</a:t>
            </a: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 i </a:t>
            </a:r>
            <a:r>
              <a:rPr lang="pl-PL" sz="1400" b="1" kern="100" dirty="0">
                <a:effectLst/>
                <a:latin typeface="Calibri" panose="020F0502020204030204" pitchFamily="34" charset="0"/>
                <a:ea typeface="Calibri" panose="020F0502020204030204" pitchFamily="34" charset="0"/>
                <a:cs typeface="Times New Roman" panose="02020603050405020304" pitchFamily="18" charset="0"/>
              </a:rPr>
              <a:t>ewentualnie się spionizować.</a:t>
            </a:r>
            <a:endParaRPr lang="pl-PL"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Konstrukcja jest zaprojektowana tak, aby zapewnić stabilność zarówno w trybie łóżka, jak i wózka. Obejmuje to solidne hamulce oraz systemy blokujące. Tego rodzaju rozwiązania są szczególnie przydatne także w rehabilitacji, ponieważ umożliwiają płynne przechodzenie między pozycjami leżącą a siedzącą i samodzielne </a:t>
            </a:r>
            <a:r>
              <a:rPr lang="pl-PL" sz="1400" b="1" kern="100" dirty="0">
                <a:effectLst/>
                <a:latin typeface="Calibri" panose="020F0502020204030204" pitchFamily="34" charset="0"/>
                <a:ea typeface="Calibri" panose="020F0502020204030204" pitchFamily="34" charset="0"/>
                <a:cs typeface="Times New Roman" panose="02020603050405020304" pitchFamily="18" charset="0"/>
              </a:rPr>
              <a:t>prowadzenie ćwiczeń mięśni nóg </a:t>
            </a: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w trakcie wstawania (pionizacji) .</a:t>
            </a:r>
          </a:p>
          <a:p>
            <a:pPr algn="just">
              <a:lnSpc>
                <a:spcPct val="115000"/>
              </a:lnSpc>
              <a:spcAft>
                <a:spcPts val="800"/>
              </a:spcAft>
              <a:buNone/>
            </a:pP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Wiele modeli urządzenia można dostosować do specyficznych potrzeb pacjentów, co sprawia, że są bardziej funkcjonalne. Tego rodzaju innowacyjne rozwiązania poprawiają jakość życia pacjentów i ułatwiają pracę personelu medycznego, zapewniając jednocześnie większe bezpieczeństwo i komfort.</a:t>
            </a:r>
          </a:p>
          <a:p>
            <a:pPr algn="just">
              <a:lnSpc>
                <a:spcPct val="115000"/>
              </a:lnSpc>
              <a:spcAft>
                <a:spcPts val="800"/>
              </a:spcAft>
              <a:buNone/>
            </a:pPr>
            <a:endParaRPr lang="pl-PL" sz="14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buNone/>
            </a:pPr>
            <a:r>
              <a:rPr lang="pl-PL" sz="1800" dirty="0">
                <a:effectLst/>
                <a:latin typeface="Calibri" panose="020F0502020204030204" pitchFamily="34" charset="0"/>
                <a:ea typeface="Calibri" panose="020F0502020204030204" pitchFamily="34" charset="0"/>
                <a:cs typeface="Times New Roman" panose="02020603050405020304" pitchFamily="18" charset="0"/>
              </a:rPr>
              <a:t>Działalność pielęgnacyjna wspomagana zautomatyzowanymi procesami to temat, który budzi coraz większe zainteresowanie w kontekście opieki zdrowotnej. Roboty/automaty mogą wspierać pielęgniarki w wielu aspektach, jednak ich obecność nie zastępuje w pełni roli człowieka. </a:t>
            </a:r>
            <a:endParaRPr lang="pl-PL"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800"/>
              </a:spcAft>
              <a:buNone/>
            </a:pP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80057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EF630F98-0028-DB85-4C6C-AB15BC97CF1B}"/>
              </a:ext>
            </a:extLst>
          </p:cNvPr>
          <p:cNvSpPr txBox="1"/>
          <p:nvPr/>
        </p:nvSpPr>
        <p:spPr>
          <a:xfrm>
            <a:off x="209940" y="681037"/>
            <a:ext cx="8462864" cy="6538200"/>
          </a:xfrm>
          <a:prstGeom prst="rect">
            <a:avLst/>
          </a:prstGeom>
          <a:noFill/>
        </p:spPr>
        <p:txBody>
          <a:bodyPr wrap="square" rtlCol="0">
            <a:spAutoFit/>
          </a:bodyPr>
          <a:lstStyle/>
          <a:p>
            <a:pPr>
              <a:lnSpc>
                <a:spcPct val="115000"/>
              </a:lnSpc>
              <a:spcAft>
                <a:spcPts val="800"/>
              </a:spcAft>
              <a:buNone/>
            </a:pP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Wyposażenie łóżka pielęgnacyjnego w wózek inwalidzki znacząco poprawi jakość życia osób z ograniczoną mobilnością. Oto niektóre z cech takiego rozwiązania:</a:t>
            </a:r>
          </a:p>
          <a:p>
            <a:pPr marL="342900" lvl="0" indent="-342900">
              <a:lnSpc>
                <a:spcPct val="115000"/>
              </a:lnSpc>
              <a:spcAft>
                <a:spcPts val="800"/>
              </a:spcAft>
              <a:buFont typeface="+mj-lt"/>
              <a:buAutoNum type="arabicPeriod"/>
            </a:pPr>
            <a:r>
              <a:rPr lang="pl-PL" sz="1400" b="1" kern="100" dirty="0">
                <a:effectLst/>
                <a:latin typeface="Calibri" panose="020F0502020204030204" pitchFamily="34" charset="0"/>
                <a:ea typeface="Calibri" panose="020F0502020204030204" pitchFamily="34" charset="0"/>
                <a:cs typeface="Times New Roman" panose="02020603050405020304" pitchFamily="18" charset="0"/>
              </a:rPr>
              <a:t>Zwiększona niezależność</a:t>
            </a: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 Innowacyjne łóżko umożliwia osobom leżącym z ograniczoną sprawnością samodzielne poruszanie się dzięki wbudowanemu wózkowi i wprowadzeniem automatyzacji, co pozwala na większą niezależność w codziennych czynnościach.</a:t>
            </a:r>
          </a:p>
          <a:p>
            <a:pPr marL="342900" lvl="0" indent="-342900">
              <a:lnSpc>
                <a:spcPct val="115000"/>
              </a:lnSpc>
              <a:spcAft>
                <a:spcPts val="800"/>
              </a:spcAft>
              <a:buFont typeface="+mj-lt"/>
              <a:buAutoNum type="arabicPeriod"/>
            </a:pPr>
            <a:r>
              <a:rPr lang="pl-PL" sz="1400" b="1" kern="100" dirty="0">
                <a:effectLst/>
                <a:latin typeface="Calibri" panose="020F0502020204030204" pitchFamily="34" charset="0"/>
                <a:ea typeface="Calibri" panose="020F0502020204030204" pitchFamily="34" charset="0"/>
                <a:cs typeface="Times New Roman" panose="02020603050405020304" pitchFamily="18" charset="0"/>
              </a:rPr>
              <a:t>Komfort</a:t>
            </a: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 Część środkowa łóżka (mobilny nowoczesny wózek inwalidzki) jest zaprojektowanych z myślą o komforcie użytkownika, z ergonomicznym obrotowo-uchylnym siedziskiem, wysuwanymi podłokietnikami i oparciem z możliwością regulacji wielu parametrów ruchu. Istnieje możliwość samodzielnego dokowania wózka przez pacjenta (wjazd wózka w strukturę łóżka na specjalne płozy).</a:t>
            </a:r>
          </a:p>
          <a:p>
            <a:pPr marL="342900" lvl="0" indent="-342900">
              <a:lnSpc>
                <a:spcPct val="115000"/>
              </a:lnSpc>
              <a:spcAft>
                <a:spcPts val="800"/>
              </a:spcAft>
              <a:buFont typeface="+mj-lt"/>
              <a:buAutoNum type="arabicPeriod"/>
            </a:pPr>
            <a:r>
              <a:rPr lang="pl-PL" sz="1400" b="1" kern="100" dirty="0">
                <a:effectLst/>
                <a:latin typeface="Calibri" panose="020F0502020204030204" pitchFamily="34" charset="0"/>
                <a:ea typeface="Calibri" panose="020F0502020204030204" pitchFamily="34" charset="0"/>
                <a:cs typeface="Times New Roman" panose="02020603050405020304" pitchFamily="18" charset="0"/>
              </a:rPr>
              <a:t>Wsparcie w rehabilitacji</a:t>
            </a: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 Łóżko z wózkiem inwalidzkim umożliwia osobom po urazach lub operacjach aktywne uczestnictwo w rehabilitacji (ćwiczenie mięśni nóg), co wspiera proces zdrowienia (np. w zaplanowanym procesie wstawania -pionizacji).</a:t>
            </a:r>
          </a:p>
          <a:p>
            <a:pPr marL="342900" lvl="0" indent="-342900">
              <a:lnSpc>
                <a:spcPct val="115000"/>
              </a:lnSpc>
              <a:spcAft>
                <a:spcPts val="800"/>
              </a:spcAft>
              <a:buFont typeface="+mj-lt"/>
              <a:buAutoNum type="arabicPeriod"/>
            </a:pPr>
            <a:r>
              <a:rPr lang="pl-PL" sz="1400" b="1" kern="100" dirty="0">
                <a:effectLst/>
                <a:latin typeface="Calibri" panose="020F0502020204030204" pitchFamily="34" charset="0"/>
                <a:ea typeface="Calibri" panose="020F0502020204030204" pitchFamily="34" charset="0"/>
                <a:cs typeface="Times New Roman" panose="02020603050405020304" pitchFamily="18" charset="0"/>
              </a:rPr>
              <a:t>Mobilność w różnych warunkach</a:t>
            </a: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 </a:t>
            </a:r>
            <a:r>
              <a:rPr lang="pl-PL" sz="1400" kern="100" dirty="0">
                <a:latin typeface="Calibri" panose="020F0502020204030204" pitchFamily="34" charset="0"/>
                <a:ea typeface="Calibri" panose="020F0502020204030204" pitchFamily="34" charset="0"/>
                <a:cs typeface="Times New Roman" panose="02020603050405020304" pitchFamily="18" charset="0"/>
              </a:rPr>
              <a:t>Wózek inwalidzki ma możliwość dostosowania części jezdnej</a:t>
            </a: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 do różnych nawierzchni, co pozwala na korzystanie z nich zarówno w pomieszczeniach, jak i na zewnątrz (np. w warunkach polowych). Przewidujemy możliwość implementacji łóżek w sferze wojskowej np. </a:t>
            </a:r>
            <a:r>
              <a:rPr lang="pl-PL" sz="1400" kern="100" dirty="0">
                <a:latin typeface="Calibri" panose="020F0502020204030204" pitchFamily="34" charset="0"/>
                <a:ea typeface="Calibri" panose="020F0502020204030204" pitchFamily="34" charset="0"/>
                <a:cs typeface="Times New Roman" panose="02020603050405020304" pitchFamily="18" charset="0"/>
              </a:rPr>
              <a:t>w wyposażaniu szpitali polowych w łóżka pielęgnacyjne </a:t>
            </a: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 transport kontenerowy z możliwością zrzutów spadochronowych), co łączy się z potrzebą opracowania specjalnych wzmocnień i uchwytów transportowych.</a:t>
            </a:r>
          </a:p>
          <a:p>
            <a:pPr marL="342900" lvl="0" indent="-342900">
              <a:lnSpc>
                <a:spcPct val="115000"/>
              </a:lnSpc>
              <a:spcAft>
                <a:spcPts val="800"/>
              </a:spcAft>
              <a:buFont typeface="+mj-lt"/>
              <a:buAutoNum type="arabicPeriod"/>
            </a:pPr>
            <a:r>
              <a:rPr lang="pl-PL" sz="1400" b="1" kern="100" dirty="0">
                <a:effectLst/>
                <a:latin typeface="Calibri" panose="020F0502020204030204" pitchFamily="34" charset="0"/>
                <a:ea typeface="Calibri" panose="020F0502020204030204" pitchFamily="34" charset="0"/>
                <a:cs typeface="Times New Roman" panose="02020603050405020304" pitchFamily="18" charset="0"/>
              </a:rPr>
              <a:t>Bezpieczeństwo</a:t>
            </a: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 Łóżka pielęgnacyjne i wózki inwalidzkie mają systemy hamulcowe i stabilizujące, co zwiększa bezpieczeństwo użytkowników, szczególnie w trudnych warunkach (np. polowych).</a:t>
            </a:r>
          </a:p>
          <a:p>
            <a:pPr marL="342900" lvl="0" indent="-342900">
              <a:lnSpc>
                <a:spcPct val="115000"/>
              </a:lnSpc>
              <a:spcAft>
                <a:spcPts val="800"/>
              </a:spcAft>
              <a:buFont typeface="+mj-lt"/>
              <a:buAutoNum type="arabicPeriod"/>
            </a:pPr>
            <a:r>
              <a:rPr lang="pl-PL" sz="1400" b="1" kern="100" dirty="0">
                <a:effectLst/>
                <a:latin typeface="Calibri" panose="020F0502020204030204" pitchFamily="34" charset="0"/>
                <a:ea typeface="Calibri" panose="020F0502020204030204" pitchFamily="34" charset="0"/>
                <a:cs typeface="Times New Roman" panose="02020603050405020304" pitchFamily="18" charset="0"/>
              </a:rPr>
              <a:t>Socjalizacja</a:t>
            </a:r>
            <a:r>
              <a:rPr lang="pl-PL" sz="1400" kern="100" dirty="0">
                <a:effectLst/>
                <a:latin typeface="Calibri" panose="020F0502020204030204" pitchFamily="34" charset="0"/>
                <a:ea typeface="Calibri" panose="020F0502020204030204" pitchFamily="34" charset="0"/>
                <a:cs typeface="Times New Roman" panose="02020603050405020304" pitchFamily="18" charset="0"/>
              </a:rPr>
              <a:t>: Stosowanie innowacyjnych łóżek pielęgnacyjnych zintegrowanych z wózkiem na podwoziu kołowym umożliwia uczestnictwo w życiu towarzyskim i aktywnościach społecznych, co jest kluczowe dla psychicznego dobrostanu.</a:t>
            </a:r>
          </a:p>
          <a:p>
            <a:endParaRPr lang="pl-PL" dirty="0"/>
          </a:p>
        </p:txBody>
      </p:sp>
      <p:sp>
        <p:nvSpPr>
          <p:cNvPr id="4" name="Prostokąt 3">
            <a:extLst>
              <a:ext uri="{FF2B5EF4-FFF2-40B4-BE49-F238E27FC236}">
                <a16:creationId xmlns:a16="http://schemas.microsoft.com/office/drawing/2014/main" id="{F1310167-8A12-3A0C-AB18-8FFD8B2DACAC}"/>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Podsumowanie</a:t>
            </a:r>
          </a:p>
        </p:txBody>
      </p:sp>
    </p:spTree>
    <p:extLst>
      <p:ext uri="{BB962C8B-B14F-4D97-AF65-F5344CB8AC3E}">
        <p14:creationId xmlns:p14="http://schemas.microsoft.com/office/powerpoint/2010/main" val="4289976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id="{A10A6094-B79C-CC33-3E3B-99639D72D53F}"/>
              </a:ext>
            </a:extLst>
          </p:cNvPr>
          <p:cNvSpPr txBox="1"/>
          <p:nvPr/>
        </p:nvSpPr>
        <p:spPr>
          <a:xfrm>
            <a:off x="223933" y="391886"/>
            <a:ext cx="8565503" cy="6166816"/>
          </a:xfrm>
          <a:prstGeom prst="rect">
            <a:avLst/>
          </a:prstGeom>
          <a:noFill/>
        </p:spPr>
        <p:txBody>
          <a:bodyPr wrap="square" rtlCol="0">
            <a:spAutoFit/>
          </a:bodyPr>
          <a:lstStyle/>
          <a:p>
            <a:pPr>
              <a:lnSpc>
                <a:spcPct val="115000"/>
              </a:lnSpc>
              <a:spcAft>
                <a:spcPts val="800"/>
              </a:spcAft>
              <a:buNone/>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Oto kilka kluczowych aspektów dotyczących automatyzacji/robotyzacji  pracy pielęgniarek:</a:t>
            </a:r>
          </a:p>
          <a:p>
            <a:pPr>
              <a:lnSpc>
                <a:spcPct val="115000"/>
              </a:lnSpc>
              <a:spcAft>
                <a:spcPts val="800"/>
              </a:spcAft>
              <a:buNone/>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 1. Wsparcie w codziennych czynnościach</a:t>
            </a:r>
          </a:p>
          <a:p>
            <a:pPr>
              <a:lnSpc>
                <a:spcPct val="115000"/>
              </a:lnSpc>
              <a:spcAft>
                <a:spcPts val="800"/>
              </a:spcAft>
              <a:buNone/>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Roboty mogą być używane do wykonywania rutynowych zadań, takich jak transport materiałów medycznych, dostarczanie leków, a także monitorowanie parametrów życiowych pacjentów. Dzięki temu pielęgniarki mogą skupić się na bardziej skomplikowanych zadaniach i interakcjach z pacjentami.</a:t>
            </a:r>
          </a:p>
          <a:p>
            <a:pPr>
              <a:lnSpc>
                <a:spcPct val="115000"/>
              </a:lnSpc>
              <a:spcAft>
                <a:spcPts val="800"/>
              </a:spcAft>
              <a:buNone/>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2. Telemedycyna i zdalne monitorowanie</a:t>
            </a:r>
          </a:p>
          <a:p>
            <a:pPr>
              <a:lnSpc>
                <a:spcPct val="115000"/>
              </a:lnSpc>
              <a:spcAft>
                <a:spcPts val="800"/>
              </a:spcAft>
              <a:buNone/>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Roboty mogą być wykorzystywane w telemedycynie, gdzie wspierają zdalne konsultacje z pacjentami. Przykładowo, roboty mogą prowadzić rozmowy wideo z pacjentami, co zwiększa dostępność opieki zdrowotnej, zwłaszcza w obszarach wiejskich.</a:t>
            </a:r>
          </a:p>
          <a:p>
            <a:pPr>
              <a:lnSpc>
                <a:spcPct val="115000"/>
              </a:lnSpc>
              <a:spcAft>
                <a:spcPts val="800"/>
              </a:spcAft>
              <a:buNone/>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 3. Asystowanie w rehabilitacji</a:t>
            </a:r>
          </a:p>
          <a:p>
            <a:pPr>
              <a:lnSpc>
                <a:spcPct val="115000"/>
              </a:lnSpc>
              <a:spcAft>
                <a:spcPts val="800"/>
              </a:spcAft>
              <a:buNone/>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Niektóre roboty są zaprojektowane do wspierania pacjentów w rehabilitacji fizycznej. Mogą pomagać w ćwiczeniach, monitorować postępy i dostosowywać programy rehabilitacyjne, co może być przydatne w pracy pielęgniarskiej.</a:t>
            </a:r>
          </a:p>
          <a:p>
            <a:pPr>
              <a:lnSpc>
                <a:spcPct val="115000"/>
              </a:lnSpc>
              <a:spcAft>
                <a:spcPts val="800"/>
              </a:spcAft>
              <a:buNone/>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4. Emocjonalne wsparcie</a:t>
            </a:r>
          </a:p>
          <a:p>
            <a:pPr>
              <a:lnSpc>
                <a:spcPct val="115000"/>
              </a:lnSpc>
              <a:spcAft>
                <a:spcPts val="800"/>
              </a:spcAft>
              <a:buNone/>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Choć roboty mogą korzystać z algorytmów do interakcji z pacjentami, nie są w stanie zastąpić ludzkiego wsparcia emocjonalnego, które jest kluczowe w pielęgniarstwie. Pielęgniarki oferują empatię, zrozumienie i wsparcie, które są nieocenione w procesie leczenia.</a:t>
            </a:r>
          </a:p>
          <a:p>
            <a:pPr>
              <a:lnSpc>
                <a:spcPct val="115000"/>
              </a:lnSpc>
              <a:spcAft>
                <a:spcPts val="800"/>
              </a:spcAft>
              <a:buNone/>
            </a:pPr>
            <a:r>
              <a:rPr lang="pl-PL"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pl-PL" dirty="0"/>
          </a:p>
        </p:txBody>
      </p:sp>
    </p:spTree>
    <p:extLst>
      <p:ext uri="{BB962C8B-B14F-4D97-AF65-F5344CB8AC3E}">
        <p14:creationId xmlns:p14="http://schemas.microsoft.com/office/powerpoint/2010/main" val="1658630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83DE8561-613E-5785-A1F1-54D1EC9736F5}"/>
              </a:ext>
            </a:extLst>
          </p:cNvPr>
          <p:cNvSpPr txBox="1"/>
          <p:nvPr/>
        </p:nvSpPr>
        <p:spPr>
          <a:xfrm>
            <a:off x="373224" y="328858"/>
            <a:ext cx="8481527" cy="4552785"/>
          </a:xfrm>
          <a:prstGeom prst="rect">
            <a:avLst/>
          </a:prstGeom>
          <a:noFill/>
        </p:spPr>
        <p:txBody>
          <a:bodyPr wrap="square">
            <a:spAutoFit/>
          </a:bodyPr>
          <a:lstStyle/>
          <a:p>
            <a:pPr>
              <a:lnSpc>
                <a:spcPct val="115000"/>
              </a:lnSpc>
              <a:spcAft>
                <a:spcPts val="800"/>
              </a:spcAft>
              <a:buNone/>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5. Wyzwania i ograniczenia</a:t>
            </a:r>
          </a:p>
          <a:p>
            <a:pPr>
              <a:lnSpc>
                <a:spcPct val="115000"/>
              </a:lnSpc>
              <a:spcAft>
                <a:spcPts val="800"/>
              </a:spcAft>
              <a:buNone/>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Wprowadzenie robotyzacji do działalności pielęgnacyjnej wiąże się z wyzwaniami, takimi jak obawy dotyczące prywatności danych pacjentów, adaptacja personelu do nowych technologii oraz etyczne aspekty związane z zastępowaniem ludzi przez maszyny.</a:t>
            </a:r>
          </a:p>
          <a:p>
            <a:pPr>
              <a:lnSpc>
                <a:spcPct val="115000"/>
              </a:lnSpc>
              <a:spcAft>
                <a:spcPts val="800"/>
              </a:spcAft>
              <a:buNone/>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 6. Współpraca i integracja</a:t>
            </a:r>
          </a:p>
          <a:p>
            <a:pPr>
              <a:lnSpc>
                <a:spcPct val="115000"/>
              </a:lnSpc>
              <a:spcAft>
                <a:spcPts val="800"/>
              </a:spcAft>
              <a:buNone/>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Najlepsze rezultaty można osiągnąć poprzez współpracę między robotami a pielęgniarkami. Roboty mogą pełnić rolę narzędzi wspierających, podczas gdy pielęgniarki pozostają kluczowymi postaciami w opiece nad pacjentami, odpowiadającymi za podejmowanie decyzji i zapewnianie holistycznej opieki.</a:t>
            </a:r>
          </a:p>
          <a:p>
            <a:pPr>
              <a:lnSpc>
                <a:spcPct val="115000"/>
              </a:lnSpc>
              <a:spcAft>
                <a:spcPts val="800"/>
              </a:spcAft>
              <a:buNone/>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 Podsumowanie</a:t>
            </a:r>
          </a:p>
          <a:p>
            <a:pPr>
              <a:lnSpc>
                <a:spcPct val="115000"/>
              </a:lnSpc>
              <a:spcAft>
                <a:spcPts val="800"/>
              </a:spcAft>
            </a:pPr>
            <a:r>
              <a:rPr lang="pl-PL" sz="1600" kern="100" dirty="0">
                <a:effectLst/>
                <a:latin typeface="Calibri" panose="020F0502020204030204" pitchFamily="34" charset="0"/>
                <a:ea typeface="Calibri" panose="020F0502020204030204" pitchFamily="34" charset="0"/>
                <a:cs typeface="Times New Roman" panose="02020603050405020304" pitchFamily="18" charset="0"/>
              </a:rPr>
              <a:t>Robotyzacja/automatyzacja w działalności pielęgnacyjnej mają potencjał do znacznego wsparcia pielęgniarek w ich pracy, zwłaszcza w obszarach rutynowych zadań i technologii. Niemniej jednak,</a:t>
            </a:r>
            <a:r>
              <a:rPr lang="pl-PL" sz="1600" b="1" kern="100" dirty="0">
                <a:effectLst/>
                <a:latin typeface="Calibri" panose="020F0502020204030204" pitchFamily="34" charset="0"/>
                <a:ea typeface="Calibri" panose="020F0502020204030204" pitchFamily="34" charset="0"/>
                <a:cs typeface="Times New Roman" panose="02020603050405020304" pitchFamily="18" charset="0"/>
              </a:rPr>
              <a:t> obecność pielęgniarki nadal jest niezbędna, aby zapewnić kompleksową opiekę, która uwzględnia zarówno aspekty fizyczne, jak i emocjonalne zdrowia pacjentów.</a:t>
            </a:r>
            <a:endParaRPr lang="pl-P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83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9211DC8D-7D52-4ACF-8D66-4D9F6670F64A}"/>
              </a:ext>
            </a:extLst>
          </p:cNvPr>
          <p:cNvPicPr>
            <a:picLocks noChangeAspect="1"/>
          </p:cNvPicPr>
          <p:nvPr/>
        </p:nvPicPr>
        <p:blipFill>
          <a:blip r:embed="rId2"/>
          <a:stretch>
            <a:fillRect/>
          </a:stretch>
        </p:blipFill>
        <p:spPr>
          <a:xfrm>
            <a:off x="1265873" y="526304"/>
            <a:ext cx="6962352" cy="1880994"/>
          </a:xfrm>
          <a:prstGeom prst="rect">
            <a:avLst/>
          </a:prstGeom>
        </p:spPr>
      </p:pic>
      <p:pic>
        <p:nvPicPr>
          <p:cNvPr id="6" name="Obraz 5">
            <a:extLst>
              <a:ext uri="{FF2B5EF4-FFF2-40B4-BE49-F238E27FC236}">
                <a16:creationId xmlns:a16="http://schemas.microsoft.com/office/drawing/2014/main" id="{6BCDE6C7-64F4-4498-8E15-E92D70393666}"/>
              </a:ext>
            </a:extLst>
          </p:cNvPr>
          <p:cNvPicPr>
            <a:picLocks noChangeAspect="1"/>
          </p:cNvPicPr>
          <p:nvPr/>
        </p:nvPicPr>
        <p:blipFill>
          <a:blip r:embed="rId3"/>
          <a:stretch>
            <a:fillRect/>
          </a:stretch>
        </p:blipFill>
        <p:spPr>
          <a:xfrm>
            <a:off x="379953" y="2565932"/>
            <a:ext cx="2111343" cy="3173001"/>
          </a:xfrm>
          <a:prstGeom prst="rect">
            <a:avLst/>
          </a:prstGeom>
        </p:spPr>
      </p:pic>
      <p:pic>
        <p:nvPicPr>
          <p:cNvPr id="8" name="Obraz 7">
            <a:extLst>
              <a:ext uri="{FF2B5EF4-FFF2-40B4-BE49-F238E27FC236}">
                <a16:creationId xmlns:a16="http://schemas.microsoft.com/office/drawing/2014/main" id="{95268BF1-9F02-4E36-A603-885945F09939}"/>
              </a:ext>
            </a:extLst>
          </p:cNvPr>
          <p:cNvPicPr>
            <a:picLocks noChangeAspect="1"/>
          </p:cNvPicPr>
          <p:nvPr/>
        </p:nvPicPr>
        <p:blipFill>
          <a:blip r:embed="rId4"/>
          <a:stretch>
            <a:fillRect/>
          </a:stretch>
        </p:blipFill>
        <p:spPr>
          <a:xfrm>
            <a:off x="6293380" y="2303252"/>
            <a:ext cx="2470668" cy="3698360"/>
          </a:xfrm>
          <a:prstGeom prst="rect">
            <a:avLst/>
          </a:prstGeom>
        </p:spPr>
      </p:pic>
      <p:pic>
        <p:nvPicPr>
          <p:cNvPr id="10" name="Obraz 9">
            <a:extLst>
              <a:ext uri="{FF2B5EF4-FFF2-40B4-BE49-F238E27FC236}">
                <a16:creationId xmlns:a16="http://schemas.microsoft.com/office/drawing/2014/main" id="{30390753-8328-4F8C-ADB5-05E5C75E6255}"/>
              </a:ext>
            </a:extLst>
          </p:cNvPr>
          <p:cNvPicPr>
            <a:picLocks noChangeAspect="1"/>
          </p:cNvPicPr>
          <p:nvPr/>
        </p:nvPicPr>
        <p:blipFill>
          <a:blip r:embed="rId5" cstate="print"/>
          <a:srcRect/>
          <a:stretch>
            <a:fillRect/>
          </a:stretch>
        </p:blipFill>
        <p:spPr bwMode="auto">
          <a:xfrm>
            <a:off x="2692542" y="3059113"/>
            <a:ext cx="3758916" cy="2368706"/>
          </a:xfrm>
          <a:prstGeom prst="rect">
            <a:avLst/>
          </a:prstGeom>
          <a:noFill/>
          <a:ln w="9525">
            <a:noFill/>
            <a:miter lim="800000"/>
            <a:headEnd/>
            <a:tailEnd/>
          </a:ln>
        </p:spPr>
      </p:pic>
      <p:sp>
        <p:nvSpPr>
          <p:cNvPr id="2" name="pole tekstowe 1">
            <a:extLst>
              <a:ext uri="{FF2B5EF4-FFF2-40B4-BE49-F238E27FC236}">
                <a16:creationId xmlns:a16="http://schemas.microsoft.com/office/drawing/2014/main" id="{C1DA950D-056C-E870-70A5-A92B3958401C}"/>
              </a:ext>
            </a:extLst>
          </p:cNvPr>
          <p:cNvSpPr txBox="1"/>
          <p:nvPr/>
        </p:nvSpPr>
        <p:spPr>
          <a:xfrm>
            <a:off x="3030806" y="6240014"/>
            <a:ext cx="1495922" cy="329449"/>
          </a:xfrm>
          <a:prstGeom prst="rect">
            <a:avLst/>
          </a:prstGeom>
          <a:noFill/>
        </p:spPr>
        <p:txBody>
          <a:bodyPr wrap="none" rtlCol="0">
            <a:spAutoFit/>
          </a:bodyPr>
          <a:lstStyle/>
          <a:p>
            <a:r>
              <a:rPr lang="pl-PL" sz="1541" dirty="0"/>
              <a:t>Samodzielność</a:t>
            </a:r>
          </a:p>
        </p:txBody>
      </p:sp>
    </p:spTree>
    <p:extLst>
      <p:ext uri="{BB962C8B-B14F-4D97-AF65-F5344CB8AC3E}">
        <p14:creationId xmlns:p14="http://schemas.microsoft.com/office/powerpoint/2010/main" val="2715884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D5B9FA9E-4D0F-0074-C4D8-82DDD6D49DD0}"/>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8514F4-F99E-F68D-5549-C5ECC07E19AF}"/>
              </a:ext>
            </a:extLst>
          </p:cNvPr>
          <p:cNvSpPr>
            <a:spLocks noGrp="1"/>
          </p:cNvSpPr>
          <p:nvPr>
            <p:ph type="title"/>
          </p:nvPr>
        </p:nvSpPr>
        <p:spPr>
          <a:xfrm>
            <a:off x="628650" y="134041"/>
            <a:ext cx="7886700" cy="412954"/>
          </a:xfrm>
        </p:spPr>
        <p:txBody>
          <a:bodyPr>
            <a:noAutofit/>
          </a:bodyPr>
          <a:lstStyle/>
          <a:p>
            <a:r>
              <a:rPr lang="pl-PL" sz="2500" dirty="0">
                <a:solidFill>
                  <a:schemeClr val="bg1"/>
                </a:solidFill>
                <a:latin typeface="Arial" panose="020B0604020202020204" pitchFamily="34" charset="0"/>
                <a:cs typeface="Arial" panose="020B0604020202020204" pitchFamily="34" charset="0"/>
              </a:rPr>
              <a:t>Cel badania</a:t>
            </a:r>
          </a:p>
        </p:txBody>
      </p:sp>
      <p:sp>
        <p:nvSpPr>
          <p:cNvPr id="3" name="Symbol zastępczy zawartości 2">
            <a:extLst>
              <a:ext uri="{FF2B5EF4-FFF2-40B4-BE49-F238E27FC236}">
                <a16:creationId xmlns:a16="http://schemas.microsoft.com/office/drawing/2014/main" id="{77ACC2E2-883E-F446-43F7-8C260B73C5B5}"/>
              </a:ext>
            </a:extLst>
          </p:cNvPr>
          <p:cNvSpPr>
            <a:spLocks noGrp="1"/>
          </p:cNvSpPr>
          <p:nvPr>
            <p:ph idx="1"/>
          </p:nvPr>
        </p:nvSpPr>
        <p:spPr>
          <a:xfrm>
            <a:off x="628651" y="1471664"/>
            <a:ext cx="7217492" cy="2559563"/>
          </a:xfrm>
        </p:spPr>
        <p:txBody>
          <a:bodyPr>
            <a:normAutofit/>
          </a:bodyPr>
          <a:lstStyle/>
          <a:p>
            <a:pPr marL="0" indent="0">
              <a:lnSpc>
                <a:spcPct val="150000"/>
              </a:lnSpc>
              <a:buNone/>
            </a:pPr>
            <a:r>
              <a:rPr lang="pl-PL" sz="1300" dirty="0">
                <a:effectLst/>
                <a:latin typeface="Arial" panose="020B0604020202020204" pitchFamily="34" charset="0"/>
                <a:ea typeface="Calibri" panose="020F0502020204030204" pitchFamily="34" charset="0"/>
                <a:cs typeface="Arial" panose="020B0604020202020204" pitchFamily="34" charset="0"/>
              </a:rPr>
              <a:t>Badania i analizy popytu mają na celu ustalenie wielkości i struktury zapotrzebowania konsumentów na dane dobro lub usługę. </a:t>
            </a:r>
            <a:r>
              <a:rPr lang="pl-PL" sz="1300" b="1" dirty="0">
                <a:effectLst/>
                <a:latin typeface="Arial" panose="020B0604020202020204" pitchFamily="34" charset="0"/>
                <a:ea typeface="Calibri" panose="020F0502020204030204" pitchFamily="34" charset="0"/>
                <a:cs typeface="Arial" panose="020B0604020202020204" pitchFamily="34" charset="0"/>
              </a:rPr>
              <a:t>Popyt jest nie tylko funkcją ceny danego dobra, ale na jego poziom wpływa także szereg innych czynników</a:t>
            </a:r>
            <a:r>
              <a:rPr lang="pl-PL" sz="1300" dirty="0">
                <a:effectLst/>
                <a:latin typeface="Arial" panose="020B0604020202020204" pitchFamily="34" charset="0"/>
                <a:ea typeface="Calibri" panose="020F0502020204030204" pitchFamily="34" charset="0"/>
                <a:cs typeface="Arial" panose="020B0604020202020204" pitchFamily="34" charset="0"/>
              </a:rPr>
              <a:t> takich jak: możliwości finansowe nabywców, obecność na rynku dóbr zaspokajających te same potrzeby, moda, wizerunek marki, czy dostępność i popyt na dobra substytucyjne i komplementarne. </a:t>
            </a:r>
          </a:p>
          <a:p>
            <a:pPr marL="0" indent="0">
              <a:lnSpc>
                <a:spcPct val="150000"/>
              </a:lnSpc>
              <a:buNone/>
            </a:pPr>
            <a:r>
              <a:rPr lang="pl-PL" sz="1300" dirty="0">
                <a:effectLst/>
                <a:latin typeface="Arial" panose="020B0604020202020204" pitchFamily="34" charset="0"/>
                <a:ea typeface="Calibri" panose="020F0502020204030204" pitchFamily="34" charset="0"/>
                <a:cs typeface="Arial" panose="020B0604020202020204" pitchFamily="34" charset="0"/>
              </a:rPr>
              <a:t>Czynniki te mogą działać w różnych kierunkach, współoddziaływać ze sobą wzajemnie znosząc lub wzmacniając swój wpływ. </a:t>
            </a:r>
          </a:p>
        </p:txBody>
      </p:sp>
      <p:sp>
        <p:nvSpPr>
          <p:cNvPr id="7" name="pole tekstowe 6">
            <a:extLst>
              <a:ext uri="{FF2B5EF4-FFF2-40B4-BE49-F238E27FC236}">
                <a16:creationId xmlns:a16="http://schemas.microsoft.com/office/drawing/2014/main" id="{B8F12408-75DB-2131-C1FB-95D1A6956A4B}"/>
              </a:ext>
            </a:extLst>
          </p:cNvPr>
          <p:cNvSpPr txBox="1"/>
          <p:nvPr/>
        </p:nvSpPr>
        <p:spPr>
          <a:xfrm>
            <a:off x="1297858" y="4155093"/>
            <a:ext cx="7217492" cy="1860509"/>
          </a:xfrm>
          <a:prstGeom prst="rect">
            <a:avLst/>
          </a:prstGeom>
          <a:noFill/>
        </p:spPr>
        <p:txBody>
          <a:bodyPr wrap="square">
            <a:spAutoFit/>
          </a:bodyPr>
          <a:lstStyle/>
          <a:p>
            <a:pPr marL="0" indent="0">
              <a:lnSpc>
                <a:spcPct val="150000"/>
              </a:lnSpc>
              <a:buNone/>
            </a:pPr>
            <a:r>
              <a:rPr lang="pl-PL" sz="1300" dirty="0">
                <a:latin typeface="Arial" panose="020B0604020202020204" pitchFamily="34" charset="0"/>
                <a:ea typeface="Calibri" panose="020F0502020204030204" pitchFamily="34" charset="0"/>
                <a:cs typeface="Arial" panose="020B0604020202020204" pitchFamily="34" charset="0"/>
              </a:rPr>
              <a:t>Podsumowane w niniejszej prezentacji badanie dostarczyło wstępnych danych na temat </a:t>
            </a:r>
            <a:r>
              <a:rPr lang="pl-PL" sz="1300" b="1" dirty="0">
                <a:latin typeface="Arial" panose="020B0604020202020204" pitchFamily="34" charset="0"/>
                <a:ea typeface="Calibri" panose="020F0502020204030204" pitchFamily="34" charset="0"/>
                <a:cs typeface="Arial" panose="020B0604020202020204" pitchFamily="34" charset="0"/>
              </a:rPr>
              <a:t>odbioru koncepcji produktu w grupie jego potencjalnych użytkowników</a:t>
            </a:r>
            <a:r>
              <a:rPr lang="pl-PL" sz="1300" dirty="0">
                <a:latin typeface="Arial" panose="020B0604020202020204" pitchFamily="34" charset="0"/>
                <a:ea typeface="Calibri" panose="020F0502020204030204" pitchFamily="34" charset="0"/>
                <a:cs typeface="Arial" panose="020B0604020202020204" pitchFamily="34" charset="0"/>
              </a:rPr>
              <a:t>. Przeprowadzone badanie umożliwiło zatem pozyskanie wiedzy na temat zapotrzebowanie na produkt - </a:t>
            </a:r>
            <a:r>
              <a:rPr lang="pl-PL" sz="1300" b="1" dirty="0">
                <a:latin typeface="Arial" panose="020B0604020202020204" pitchFamily="34" charset="0"/>
                <a:ea typeface="Calibri" panose="020F0502020204030204" pitchFamily="34" charset="0"/>
                <a:cs typeface="Arial" panose="020B0604020202020204" pitchFamily="34" charset="0"/>
              </a:rPr>
              <a:t>na cechy i funkcjonalności, których może on dostarczyć</a:t>
            </a:r>
            <a:r>
              <a:rPr lang="pl-PL" sz="1300" dirty="0">
                <a:latin typeface="Arial" panose="020B0604020202020204" pitchFamily="34" charset="0"/>
                <a:ea typeface="Calibri" panose="020F0502020204030204" pitchFamily="34" charset="0"/>
                <a:cs typeface="Arial" panose="020B0604020202020204" pitchFamily="34" charset="0"/>
              </a:rPr>
              <a:t>. Badanie pozwoliło także pozyskać wiedzę na temat produktów substytucyjnych, tj. takich, które </a:t>
            </a:r>
            <a:r>
              <a:rPr lang="pl-PL" sz="1300" b="1" dirty="0">
                <a:latin typeface="Arial" panose="020B0604020202020204" pitchFamily="34" charset="0"/>
                <a:ea typeface="Calibri" panose="020F0502020204030204" pitchFamily="34" charset="0"/>
                <a:cs typeface="Arial" panose="020B0604020202020204" pitchFamily="34" charset="0"/>
              </a:rPr>
              <a:t>pozwalają realizować podobne lub identyczne zadania jak produkt analizowany</a:t>
            </a:r>
            <a:r>
              <a:rPr lang="pl-PL" sz="1300" dirty="0">
                <a:latin typeface="Arial" panose="020B0604020202020204" pitchFamily="34" charset="0"/>
                <a:ea typeface="Calibri" panose="020F0502020204030204" pitchFamily="34" charset="0"/>
                <a:cs typeface="Arial" panose="020B0604020202020204" pitchFamily="34" charset="0"/>
              </a:rPr>
              <a:t>.</a:t>
            </a:r>
            <a:endParaRPr lang="pl-PL" sz="13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1385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7ACC2E2-883E-F446-43F7-8C260B73C5B5}"/>
              </a:ext>
            </a:extLst>
          </p:cNvPr>
          <p:cNvSpPr>
            <a:spLocks noGrp="1"/>
          </p:cNvSpPr>
          <p:nvPr>
            <p:ph idx="1"/>
          </p:nvPr>
        </p:nvSpPr>
        <p:spPr>
          <a:xfrm>
            <a:off x="628650" y="1206193"/>
            <a:ext cx="7886700" cy="5440413"/>
          </a:xfrm>
        </p:spPr>
        <p:txBody>
          <a:bodyPr>
            <a:normAutofit fontScale="40000" lnSpcReduction="20000"/>
          </a:bodyPr>
          <a:lstStyle/>
          <a:p>
            <a:pPr marL="0" indent="0" algn="just">
              <a:lnSpc>
                <a:spcPct val="170000"/>
              </a:lnSpc>
              <a:spcBef>
                <a:spcPts val="0"/>
              </a:spcBef>
              <a:buNone/>
            </a:pPr>
            <a:r>
              <a:rPr lang="pl-PL" sz="3200" dirty="0">
                <a:latin typeface="Arial" panose="020B0604020202020204" pitchFamily="34" charset="0"/>
                <a:ea typeface="Calibri" panose="020F0502020204030204" pitchFamily="34" charset="0"/>
                <a:cs typeface="Arial" panose="020B0604020202020204" pitchFamily="34" charset="0"/>
              </a:rPr>
              <a:t>W</a:t>
            </a:r>
            <a:r>
              <a:rPr lang="pl-PL" sz="3200" dirty="0">
                <a:effectLst/>
                <a:latin typeface="Arial" panose="020B0604020202020204" pitchFamily="34" charset="0"/>
                <a:ea typeface="Calibri" panose="020F0502020204030204" pitchFamily="34" charset="0"/>
                <a:cs typeface="Arial" panose="020B0604020202020204" pitchFamily="34" charset="0"/>
              </a:rPr>
              <a:t>stępne rozpoznanie potencjału rynkowego produktu przeprowadzono w dniach 31.07-05.08</a:t>
            </a:r>
          </a:p>
          <a:p>
            <a:pPr marL="0" indent="0" algn="just">
              <a:lnSpc>
                <a:spcPct val="170000"/>
              </a:lnSpc>
              <a:spcBef>
                <a:spcPts val="0"/>
              </a:spcBef>
              <a:buNone/>
            </a:pPr>
            <a:endParaRPr lang="pl-PL" sz="32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70000"/>
              </a:lnSpc>
              <a:spcBef>
                <a:spcPts val="0"/>
              </a:spcBef>
              <a:buNone/>
            </a:pPr>
            <a:r>
              <a:rPr lang="pl-PL" sz="3200" dirty="0">
                <a:latin typeface="Arial" panose="020B0604020202020204" pitchFamily="34" charset="0"/>
                <a:ea typeface="Calibri" panose="020F0502020204030204" pitchFamily="34" charset="0"/>
                <a:cs typeface="Arial" panose="020B0604020202020204" pitchFamily="34" charset="0"/>
              </a:rPr>
              <a:t>U</a:t>
            </a:r>
            <a:r>
              <a:rPr lang="pl-PL" sz="3200" dirty="0">
                <a:effectLst/>
                <a:latin typeface="Arial" panose="020B0604020202020204" pitchFamily="34" charset="0"/>
                <a:ea typeface="Calibri" panose="020F0502020204030204" pitchFamily="34" charset="0"/>
                <a:cs typeface="Arial" panose="020B0604020202020204" pitchFamily="34" charset="0"/>
              </a:rPr>
              <a:t>czestników wywiadów dobrano tak by reprezentowali </a:t>
            </a:r>
            <a:r>
              <a:rPr lang="pl-PL" sz="3200" b="1" dirty="0">
                <a:effectLst/>
                <a:latin typeface="Arial" panose="020B0604020202020204" pitchFamily="34" charset="0"/>
                <a:ea typeface="Calibri" panose="020F0502020204030204" pitchFamily="34" charset="0"/>
                <a:cs typeface="Arial" panose="020B0604020202020204" pitchFamily="34" charset="0"/>
              </a:rPr>
              <a:t>różne perspektywy i doświadczenia zawodowe związane z opieką nad pacjentami</a:t>
            </a:r>
            <a:r>
              <a:rPr lang="pl-PL" sz="3200" dirty="0">
                <a:effectLst/>
                <a:latin typeface="Arial" panose="020B0604020202020204" pitchFamily="34" charset="0"/>
                <a:ea typeface="Calibri" panose="020F0502020204030204" pitchFamily="34" charset="0"/>
                <a:cs typeface="Arial" panose="020B0604020202020204" pitchFamily="34" charset="0"/>
              </a:rPr>
              <a:t>. Przeprowadzono 6 wywiadów eksperckich z potencjalnymi użytkownikami lóżka:</a:t>
            </a:r>
          </a:p>
          <a:p>
            <a:pPr algn="just">
              <a:lnSpc>
                <a:spcPct val="170000"/>
              </a:lnSpc>
              <a:spcBef>
                <a:spcPts val="0"/>
              </a:spcBef>
            </a:pPr>
            <a:r>
              <a:rPr lang="pl-PL" sz="3200" dirty="0">
                <a:effectLst/>
                <a:latin typeface="Arial" panose="020B0604020202020204" pitchFamily="34" charset="0"/>
                <a:ea typeface="Calibri" panose="020F0502020204030204" pitchFamily="34" charset="0"/>
                <a:cs typeface="Arial" panose="020B0604020202020204" pitchFamily="34" charset="0"/>
              </a:rPr>
              <a:t>rehabilitant - pracownik ZOL (Kraków),</a:t>
            </a:r>
          </a:p>
          <a:p>
            <a:pPr algn="just">
              <a:lnSpc>
                <a:spcPct val="170000"/>
              </a:lnSpc>
              <a:spcBef>
                <a:spcPts val="0"/>
              </a:spcBef>
            </a:pPr>
            <a:r>
              <a:rPr lang="pl-PL" sz="3200" dirty="0">
                <a:effectLst/>
                <a:latin typeface="Arial" panose="020B0604020202020204" pitchFamily="34" charset="0"/>
                <a:ea typeface="Calibri" panose="020F0502020204030204" pitchFamily="34" charset="0"/>
                <a:cs typeface="Arial" panose="020B0604020202020204" pitchFamily="34" charset="0"/>
              </a:rPr>
              <a:t>pielęgniarka oddziałowa w Centrum Onkologii (Gliwice) prowadząca także prywatną praktykę w zakresie opieki domowej nad pacjentami,</a:t>
            </a:r>
          </a:p>
          <a:p>
            <a:pPr algn="just">
              <a:lnSpc>
                <a:spcPct val="170000"/>
              </a:lnSpc>
              <a:spcBef>
                <a:spcPts val="0"/>
              </a:spcBef>
            </a:pPr>
            <a:r>
              <a:rPr lang="pl-PL" sz="3200" dirty="0">
                <a:effectLst/>
                <a:latin typeface="Arial" panose="020B0604020202020204" pitchFamily="34" charset="0"/>
                <a:ea typeface="Calibri" panose="020F0502020204030204" pitchFamily="34" charset="0"/>
                <a:cs typeface="Arial" panose="020B0604020202020204" pitchFamily="34" charset="0"/>
              </a:rPr>
              <a:t>pielęgniarka oddziałowa w szpitalu chirurgicznym (Piekary Śląskie) prowadząca także prywatną praktykę w zakresie opieki domowej nad pacjentami,</a:t>
            </a:r>
          </a:p>
          <a:p>
            <a:pPr algn="just">
              <a:lnSpc>
                <a:spcPct val="170000"/>
              </a:lnSpc>
              <a:spcBef>
                <a:spcPts val="0"/>
              </a:spcBef>
            </a:pPr>
            <a:r>
              <a:rPr lang="pl-PL" sz="3200" dirty="0">
                <a:effectLst/>
                <a:latin typeface="Arial" panose="020B0604020202020204" pitchFamily="34" charset="0"/>
                <a:ea typeface="Calibri" panose="020F0502020204030204" pitchFamily="34" charset="0"/>
                <a:cs typeface="Arial" panose="020B0604020202020204" pitchFamily="34" charset="0"/>
              </a:rPr>
              <a:t>pielęgniarka na dwóch oddziałach intensywnej terapii: (1) oddział dla pacjentów pooperacyjnych (zabiegi kardiochirurgiczne), (2) oddział dla pacjentów w ciężkich stanach (Katowice),</a:t>
            </a:r>
          </a:p>
          <a:p>
            <a:pPr algn="just">
              <a:lnSpc>
                <a:spcPct val="170000"/>
              </a:lnSpc>
              <a:spcBef>
                <a:spcPts val="0"/>
              </a:spcBef>
            </a:pPr>
            <a:r>
              <a:rPr lang="pl-PL" sz="3200" dirty="0">
                <a:effectLst/>
                <a:latin typeface="Arial" panose="020B0604020202020204" pitchFamily="34" charset="0"/>
                <a:ea typeface="Calibri" panose="020F0502020204030204" pitchFamily="34" charset="0"/>
                <a:cs typeface="Arial" panose="020B0604020202020204" pitchFamily="34" charset="0"/>
              </a:rPr>
              <a:t>pielęgniarka pracująca na dwóch oddziałach: (1) oddział intensywnej terapii, (2) oddział chirurgii onkologicznej (Sosnowiec) prowadząca także prywatną praktykę w zakresie opieki domowej nad pacjentami,</a:t>
            </a:r>
          </a:p>
          <a:p>
            <a:pPr algn="just">
              <a:lnSpc>
                <a:spcPct val="170000"/>
              </a:lnSpc>
              <a:spcBef>
                <a:spcPts val="0"/>
              </a:spcBef>
            </a:pPr>
            <a:r>
              <a:rPr lang="pl-PL" sz="3200" dirty="0">
                <a:effectLst/>
                <a:latin typeface="Arial" panose="020B0604020202020204" pitchFamily="34" charset="0"/>
                <a:ea typeface="Calibri" panose="020F0502020204030204" pitchFamily="34" charset="0"/>
                <a:cs typeface="Arial" panose="020B0604020202020204" pitchFamily="34" charset="0"/>
              </a:rPr>
              <a:t>dyrektor i pielęgniarka oddziałowa w centrum rehabilitacyjnym (Repty).</a:t>
            </a:r>
          </a:p>
          <a:p>
            <a:pPr marL="0" indent="0" algn="just">
              <a:lnSpc>
                <a:spcPct val="115000"/>
              </a:lnSpc>
              <a:spcAft>
                <a:spcPts val="800"/>
              </a:spcAft>
              <a:buNone/>
            </a:pPr>
            <a:endParaRPr lang="pl-PL"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rostokąt 3">
            <a:extLst>
              <a:ext uri="{FF2B5EF4-FFF2-40B4-BE49-F238E27FC236}">
                <a16:creationId xmlns:a16="http://schemas.microsoft.com/office/drawing/2014/main" id="{B7C87B47-0499-051A-4CD2-F0DC4966C86F}"/>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id="{09E712C2-8CDF-4684-C924-748B34204882}"/>
              </a:ext>
            </a:extLst>
          </p:cNvPr>
          <p:cNvSpPr>
            <a:spLocks noGrp="1"/>
          </p:cNvSpPr>
          <p:nvPr>
            <p:ph type="title"/>
          </p:nvPr>
        </p:nvSpPr>
        <p:spPr>
          <a:xfrm>
            <a:off x="628650" y="134041"/>
            <a:ext cx="7886700" cy="412954"/>
          </a:xfrm>
        </p:spPr>
        <p:txBody>
          <a:bodyPr>
            <a:noAutofit/>
          </a:bodyPr>
          <a:lstStyle/>
          <a:p>
            <a:r>
              <a:rPr lang="pl-PL" sz="2500" dirty="0">
                <a:solidFill>
                  <a:schemeClr val="bg1"/>
                </a:solidFill>
                <a:latin typeface="Arial" panose="020B0604020202020204" pitchFamily="34" charset="0"/>
                <a:cs typeface="Arial" panose="020B0604020202020204" pitchFamily="34" charset="0"/>
              </a:rPr>
              <a:t>Metodologia</a:t>
            </a:r>
          </a:p>
        </p:txBody>
      </p:sp>
    </p:spTree>
    <p:extLst>
      <p:ext uri="{BB962C8B-B14F-4D97-AF65-F5344CB8AC3E}">
        <p14:creationId xmlns:p14="http://schemas.microsoft.com/office/powerpoint/2010/main" val="44543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1BC160EF-7AC4-9266-66A9-0A7494EB5DD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1512" y="2762390"/>
            <a:ext cx="2267461" cy="2041144"/>
          </a:xfrm>
          <a:prstGeom prst="rect">
            <a:avLst/>
          </a:prstGeom>
          <a:noFill/>
          <a:ln>
            <a:noFill/>
          </a:ln>
        </p:spPr>
      </p:pic>
      <p:sp>
        <p:nvSpPr>
          <p:cNvPr id="3" name="Symbol zastępczy zawartości 2">
            <a:extLst>
              <a:ext uri="{FF2B5EF4-FFF2-40B4-BE49-F238E27FC236}">
                <a16:creationId xmlns:a16="http://schemas.microsoft.com/office/drawing/2014/main" id="{77ACC2E2-883E-F446-43F7-8C260B73C5B5}"/>
              </a:ext>
            </a:extLst>
          </p:cNvPr>
          <p:cNvSpPr>
            <a:spLocks noGrp="1"/>
          </p:cNvSpPr>
          <p:nvPr>
            <p:ph idx="1"/>
          </p:nvPr>
        </p:nvSpPr>
        <p:spPr>
          <a:xfrm>
            <a:off x="628650" y="1206193"/>
            <a:ext cx="5103556" cy="5440413"/>
          </a:xfrm>
        </p:spPr>
        <p:txBody>
          <a:bodyPr>
            <a:normAutofit fontScale="92500" lnSpcReduction="10000"/>
          </a:bodyPr>
          <a:lstStyle/>
          <a:p>
            <a:pPr marL="0" indent="0" algn="just">
              <a:lnSpc>
                <a:spcPct val="150000"/>
              </a:lnSpc>
              <a:spcBef>
                <a:spcPts val="0"/>
              </a:spcBef>
              <a:buNone/>
            </a:pPr>
            <a:r>
              <a:rPr lang="pl-PL" sz="1300" dirty="0">
                <a:effectLst/>
                <a:latin typeface="Arial" panose="020B0604020202020204" pitchFamily="34" charset="0"/>
                <a:ea typeface="Calibri" panose="020F0502020204030204" pitchFamily="34" charset="0"/>
                <a:cs typeface="Arial" panose="020B0604020202020204" pitchFamily="34" charset="0"/>
              </a:rPr>
              <a:t>Rozmowę prowadzono w oparciu o scenariusz </a:t>
            </a:r>
            <a:r>
              <a:rPr lang="pl-PL" sz="1300" dirty="0">
                <a:latin typeface="Arial" panose="020B0604020202020204" pitchFamily="34" charset="0"/>
                <a:ea typeface="Calibri" panose="020F0502020204030204" pitchFamily="34" charset="0"/>
                <a:cs typeface="Arial" panose="020B0604020202020204" pitchFamily="34" charset="0"/>
              </a:rPr>
              <a:t>obejmujący kolejno wątki tematyczne:</a:t>
            </a:r>
          </a:p>
          <a:p>
            <a:pPr marL="0" indent="0" algn="just">
              <a:lnSpc>
                <a:spcPct val="150000"/>
              </a:lnSpc>
              <a:spcBef>
                <a:spcPts val="0"/>
              </a:spcBef>
              <a:buNone/>
            </a:pPr>
            <a:r>
              <a:rPr lang="pl-PL" sz="1300" b="1" i="0" u="none" strike="noStrike" baseline="0" dirty="0">
                <a:latin typeface="Arial" panose="020B0604020202020204" pitchFamily="34" charset="0"/>
                <a:cs typeface="Arial" panose="020B0604020202020204" pitchFamily="34" charset="0"/>
              </a:rPr>
              <a:t>Część I: Doświadczenia w pracy z pacjentami</a:t>
            </a:r>
          </a:p>
          <a:p>
            <a:pPr algn="just">
              <a:lnSpc>
                <a:spcPct val="150000"/>
              </a:lnSpc>
              <a:spcBef>
                <a:spcPts val="0"/>
              </a:spcBef>
            </a:pPr>
            <a:r>
              <a:rPr lang="pl-PL" sz="1300" dirty="0">
                <a:effectLst/>
                <a:latin typeface="Arial" panose="020B0604020202020204" pitchFamily="34" charset="0"/>
                <a:ea typeface="Calibri" panose="020F0502020204030204" pitchFamily="34" charset="0"/>
                <a:cs typeface="Arial" panose="020B0604020202020204" pitchFamily="34" charset="0"/>
              </a:rPr>
              <a:t>omówiono obecne</a:t>
            </a:r>
            <a:r>
              <a:rPr lang="pl-PL" sz="1300" dirty="0">
                <a:latin typeface="Arial" panose="020B0604020202020204" pitchFamily="34" charset="0"/>
                <a:ea typeface="Calibri" panose="020F0502020204030204" pitchFamily="34" charset="0"/>
                <a:cs typeface="Arial" panose="020B0604020202020204" pitchFamily="34" charset="0"/>
              </a:rPr>
              <a:t> sposoby transportu pacjentów ze szczególnym uwzględnieniem przenoszenia ich z/na łóżko/wózek, omówiono potrzeby specyficzne dla różnych grup pacjentów</a:t>
            </a:r>
            <a:endParaRPr lang="pl-PL" sz="1300" dirty="0">
              <a:effectLst/>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Bef>
                <a:spcPts val="0"/>
              </a:spcBef>
              <a:buNone/>
            </a:pPr>
            <a:r>
              <a:rPr lang="pl-PL" sz="1300" b="1" i="0" u="none" strike="noStrike" baseline="0" dirty="0">
                <a:latin typeface="Arial" panose="020B0604020202020204" pitchFamily="34" charset="0"/>
                <a:cs typeface="Arial" panose="020B0604020202020204" pitchFamily="34" charset="0"/>
              </a:rPr>
              <a:t>Część II: Prezentacja koncepcji produktu</a:t>
            </a:r>
          </a:p>
          <a:p>
            <a:pPr algn="just">
              <a:lnSpc>
                <a:spcPct val="150000"/>
              </a:lnSpc>
              <a:spcBef>
                <a:spcPts val="0"/>
              </a:spcBef>
            </a:pPr>
            <a:r>
              <a:rPr lang="pl-PL" sz="1300" dirty="0">
                <a:latin typeface="Arial" panose="020B0604020202020204" pitchFamily="34" charset="0"/>
                <a:cs typeface="Arial" panose="020B0604020202020204" pitchFamily="34" charset="0"/>
              </a:rPr>
              <a:t>zaprezentowano trzy wizualizacje projektu i przedstawiano kluczowe funkcjonalności łóżka. Po pełnym zaprezentowaniu koncepcji respondenci byli proszeni o podzielenie się pierwszymi wrażeniami</a:t>
            </a:r>
          </a:p>
          <a:p>
            <a:pPr marL="0" indent="0" algn="just">
              <a:lnSpc>
                <a:spcPct val="150000"/>
              </a:lnSpc>
              <a:spcBef>
                <a:spcPts val="0"/>
              </a:spcBef>
              <a:buNone/>
            </a:pPr>
            <a:r>
              <a:rPr lang="pl-PL" sz="1300" b="1" i="0" u="none" strike="noStrike" baseline="0" dirty="0">
                <a:latin typeface="Arial" panose="020B0604020202020204" pitchFamily="34" charset="0"/>
                <a:cs typeface="Arial" panose="020B0604020202020204" pitchFamily="34" charset="0"/>
              </a:rPr>
              <a:t>Część III: Ocena pomysłu</a:t>
            </a:r>
          </a:p>
          <a:p>
            <a:pPr algn="just">
              <a:lnSpc>
                <a:spcPct val="150000"/>
              </a:lnSpc>
              <a:spcBef>
                <a:spcPts val="0"/>
              </a:spcBef>
            </a:pPr>
            <a:r>
              <a:rPr lang="pl-PL" sz="1300" dirty="0">
                <a:latin typeface="Arial" panose="020B0604020202020204" pitchFamily="34" charset="0"/>
                <a:cs typeface="Arial" panose="020B0604020202020204" pitchFamily="34" charset="0"/>
              </a:rPr>
              <a:t>w tej części rozmowy respondenci wskazywali dostrzegane przez nich zalety i wady rozwiązania, a także porównywali je z tymi obecnie stosowanymi</a:t>
            </a:r>
            <a:endParaRPr lang="pl-PL" sz="1300" b="1" i="0" u="none" strike="noStrike" baseline="0" dirty="0">
              <a:latin typeface="Arial" panose="020B0604020202020204" pitchFamily="34" charset="0"/>
              <a:cs typeface="Arial" panose="020B0604020202020204" pitchFamily="34" charset="0"/>
            </a:endParaRPr>
          </a:p>
          <a:p>
            <a:pPr marL="0" indent="0" algn="just">
              <a:lnSpc>
                <a:spcPct val="150000"/>
              </a:lnSpc>
              <a:spcBef>
                <a:spcPts val="0"/>
              </a:spcBef>
              <a:buNone/>
            </a:pPr>
            <a:r>
              <a:rPr lang="pl-PL" sz="1300" b="1" i="0" u="none" strike="noStrike" baseline="0" dirty="0">
                <a:latin typeface="Arial" panose="020B0604020202020204" pitchFamily="34" charset="0"/>
                <a:cs typeface="Arial" panose="020B0604020202020204" pitchFamily="34" charset="0"/>
              </a:rPr>
              <a:t>Część IV: Ocena biznesowa</a:t>
            </a:r>
          </a:p>
          <a:p>
            <a:pPr algn="just">
              <a:lnSpc>
                <a:spcPct val="150000"/>
              </a:lnSpc>
              <a:spcBef>
                <a:spcPts val="0"/>
              </a:spcBef>
            </a:pPr>
            <a:r>
              <a:rPr lang="pl-PL" sz="1300" dirty="0">
                <a:effectLst/>
                <a:latin typeface="Arial" panose="020B0604020202020204" pitchFamily="34" charset="0"/>
                <a:ea typeface="Calibri" panose="020F0502020204030204" pitchFamily="34" charset="0"/>
                <a:cs typeface="Arial" panose="020B0604020202020204" pitchFamily="34" charset="0"/>
              </a:rPr>
              <a:t>w </a:t>
            </a:r>
            <a:r>
              <a:rPr lang="pl-PL" sz="1300" dirty="0">
                <a:latin typeface="Arial" panose="020B0604020202020204" pitchFamily="34" charset="0"/>
                <a:ea typeface="Calibri" panose="020F0502020204030204" pitchFamily="34" charset="0"/>
                <a:cs typeface="Arial" panose="020B0604020202020204" pitchFamily="34" charset="0"/>
              </a:rPr>
              <a:t>ostatniej części rozmowy badani mieli za zadanie wejść w rolę decydentów i ocenić czy ich zdaniem łóżko byłoby atrakcyjnym produktem dla rynku (w ogóle) i ich instytucji (w szczególności). Respondenci mieli za zadanie ocenić na ile zakup łóżka wpisałabym się w potrzeby opiekuńcze jakie mają pacjenci</a:t>
            </a:r>
            <a:endParaRPr lang="pl-PL" sz="13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Prostokąt 3">
            <a:extLst>
              <a:ext uri="{FF2B5EF4-FFF2-40B4-BE49-F238E27FC236}">
                <a16:creationId xmlns:a16="http://schemas.microsoft.com/office/drawing/2014/main" id="{B7C87B47-0499-051A-4CD2-F0DC4966C86F}"/>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id="{09E712C2-8CDF-4684-C924-748B34204882}"/>
              </a:ext>
            </a:extLst>
          </p:cNvPr>
          <p:cNvSpPr>
            <a:spLocks noGrp="1"/>
          </p:cNvSpPr>
          <p:nvPr>
            <p:ph type="title"/>
          </p:nvPr>
        </p:nvSpPr>
        <p:spPr>
          <a:xfrm>
            <a:off x="628650" y="134041"/>
            <a:ext cx="7886700" cy="412954"/>
          </a:xfrm>
        </p:spPr>
        <p:txBody>
          <a:bodyPr>
            <a:noAutofit/>
          </a:bodyPr>
          <a:lstStyle/>
          <a:p>
            <a:r>
              <a:rPr lang="pl-PL" sz="2500" dirty="0">
                <a:solidFill>
                  <a:schemeClr val="bg1"/>
                </a:solidFill>
                <a:latin typeface="Arial" panose="020B0604020202020204" pitchFamily="34" charset="0"/>
                <a:cs typeface="Arial" panose="020B0604020202020204" pitchFamily="34" charset="0"/>
              </a:rPr>
              <a:t>Metodologia</a:t>
            </a:r>
          </a:p>
        </p:txBody>
      </p:sp>
      <p:pic>
        <p:nvPicPr>
          <p:cNvPr id="2" name="Obraz 1">
            <a:extLst>
              <a:ext uri="{FF2B5EF4-FFF2-40B4-BE49-F238E27FC236}">
                <a16:creationId xmlns:a16="http://schemas.microsoft.com/office/drawing/2014/main" id="{D69877AD-2A54-715D-6F7A-425A6C8A459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91" t="4423" b="9033"/>
          <a:stretch/>
        </p:blipFill>
        <p:spPr bwMode="auto">
          <a:xfrm>
            <a:off x="5958972" y="1017641"/>
            <a:ext cx="2267462" cy="2011557"/>
          </a:xfrm>
          <a:prstGeom prst="rect">
            <a:avLst/>
          </a:prstGeom>
          <a:noFill/>
          <a:ln>
            <a:noFill/>
          </a:ln>
          <a:extLst>
            <a:ext uri="{53640926-AAD7-44D8-BBD7-CCE9431645EC}">
              <a14:shadowObscured xmlns:a14="http://schemas.microsoft.com/office/drawing/2010/main"/>
            </a:ext>
          </a:extLst>
        </p:spPr>
      </p:pic>
      <p:pic>
        <p:nvPicPr>
          <p:cNvPr id="7" name="Obraz 6">
            <a:extLst>
              <a:ext uri="{FF2B5EF4-FFF2-40B4-BE49-F238E27FC236}">
                <a16:creationId xmlns:a16="http://schemas.microsoft.com/office/drawing/2014/main" id="{41BBEE7A-44EF-1748-C68A-A65C845CD7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8972" y="4536726"/>
            <a:ext cx="2235244" cy="2011557"/>
          </a:xfrm>
          <a:prstGeom prst="rect">
            <a:avLst/>
          </a:prstGeom>
          <a:noFill/>
          <a:ln>
            <a:noFill/>
          </a:ln>
        </p:spPr>
      </p:pic>
    </p:spTree>
    <p:extLst>
      <p:ext uri="{BB962C8B-B14F-4D97-AF65-F5344CB8AC3E}">
        <p14:creationId xmlns:p14="http://schemas.microsoft.com/office/powerpoint/2010/main" val="2770615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9D6EFF4-2E30-DA39-B9A2-3A73C53BA31F}"/>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id="{39F81E23-199D-4F96-2518-C0720C60DC6D}"/>
              </a:ext>
            </a:extLst>
          </p:cNvPr>
          <p:cNvSpPr>
            <a:spLocks noGrp="1"/>
          </p:cNvSpPr>
          <p:nvPr>
            <p:ph type="title"/>
          </p:nvPr>
        </p:nvSpPr>
        <p:spPr>
          <a:xfrm>
            <a:off x="628650" y="134041"/>
            <a:ext cx="7886700" cy="412954"/>
          </a:xfrm>
        </p:spPr>
        <p:txBody>
          <a:bodyPr>
            <a:noAutofit/>
          </a:bodyPr>
          <a:lstStyle/>
          <a:p>
            <a:r>
              <a:rPr lang="pl-PL" sz="2500" dirty="0">
                <a:solidFill>
                  <a:schemeClr val="bg1"/>
                </a:solidFill>
                <a:latin typeface="Arial" panose="020B0604020202020204" pitchFamily="34" charset="0"/>
                <a:cs typeface="Arial" panose="020B0604020202020204" pitchFamily="34" charset="0"/>
              </a:rPr>
              <a:t>Ogólny odbiór</a:t>
            </a:r>
          </a:p>
        </p:txBody>
      </p:sp>
      <p:sp>
        <p:nvSpPr>
          <p:cNvPr id="9" name="Symbol zastępczy zawartości 2">
            <a:extLst>
              <a:ext uri="{FF2B5EF4-FFF2-40B4-BE49-F238E27FC236}">
                <a16:creationId xmlns:a16="http://schemas.microsoft.com/office/drawing/2014/main" id="{AC04BDDA-5F60-26C6-1414-0209A8AC6EC1}"/>
              </a:ext>
            </a:extLst>
          </p:cNvPr>
          <p:cNvSpPr>
            <a:spLocks noGrp="1"/>
          </p:cNvSpPr>
          <p:nvPr>
            <p:ph idx="1"/>
          </p:nvPr>
        </p:nvSpPr>
        <p:spPr>
          <a:xfrm>
            <a:off x="628649" y="1206193"/>
            <a:ext cx="5211711" cy="5440413"/>
          </a:xfrm>
        </p:spPr>
        <p:txBody>
          <a:bodyPr>
            <a:noAutofit/>
          </a:bodyPr>
          <a:lstStyle/>
          <a:p>
            <a:pPr marL="0" indent="0" algn="just">
              <a:lnSpc>
                <a:spcPct val="150000"/>
              </a:lnSpc>
              <a:spcBef>
                <a:spcPts val="0"/>
              </a:spcBef>
              <a:buNone/>
            </a:pPr>
            <a:r>
              <a:rPr lang="pl-PL" sz="1500" b="1" dirty="0">
                <a:latin typeface="Arial" panose="020B0604020202020204" pitchFamily="34" charset="0"/>
                <a:ea typeface="Calibri" panose="020F0502020204030204" pitchFamily="34" charset="0"/>
                <a:cs typeface="Arial" panose="020B0604020202020204" pitchFamily="34" charset="0"/>
              </a:rPr>
              <a:t>Odbiór koncepcji produktu jest pozytywny. </a:t>
            </a:r>
            <a:r>
              <a:rPr lang="pl-PL" sz="1500" dirty="0">
                <a:latin typeface="Arial" panose="020B0604020202020204" pitchFamily="34" charset="0"/>
                <a:ea typeface="Calibri" panose="020F0502020204030204" pitchFamily="34" charset="0"/>
                <a:cs typeface="Arial" panose="020B0604020202020204" pitchFamily="34" charset="0"/>
              </a:rPr>
              <a:t>Uczestniczy wywiadów podkreślali zalety łóżka wynikające z łączenia funkcji wózka i łóżka. Respondenci pomijali funkcję </a:t>
            </a:r>
            <a:r>
              <a:rPr lang="pl-PL" sz="1500" dirty="0" err="1">
                <a:latin typeface="Arial" panose="020B0604020202020204" pitchFamily="34" charset="0"/>
                <a:ea typeface="Calibri" panose="020F0502020204030204" pitchFamily="34" charset="0"/>
                <a:cs typeface="Arial" panose="020B0604020202020204" pitchFamily="34" charset="0"/>
              </a:rPr>
              <a:t>pionizacyjną</a:t>
            </a:r>
            <a:r>
              <a:rPr lang="pl-PL" sz="1500" dirty="0">
                <a:latin typeface="Arial" panose="020B0604020202020204" pitchFamily="34" charset="0"/>
                <a:ea typeface="Calibri" panose="020F0502020204030204" pitchFamily="34" charset="0"/>
                <a:cs typeface="Arial" panose="020B0604020202020204" pitchFamily="34" charset="0"/>
              </a:rPr>
              <a:t>. Zarówno spontanicznie jak i dopytywani </a:t>
            </a:r>
            <a:r>
              <a:rPr lang="pl-PL" sz="1500" b="1" dirty="0">
                <a:latin typeface="Arial" panose="020B0604020202020204" pitchFamily="34" charset="0"/>
                <a:ea typeface="Calibri" panose="020F0502020204030204" pitchFamily="34" charset="0"/>
                <a:cs typeface="Arial" panose="020B0604020202020204" pitchFamily="34" charset="0"/>
              </a:rPr>
              <a:t>skupiali uwagę na fakcie połączenia łóżka z wózkiem. Ta funkcja była dla nich wyraźnie priorytetowa. </a:t>
            </a:r>
          </a:p>
          <a:p>
            <a:pPr marL="0" indent="0" algn="just">
              <a:lnSpc>
                <a:spcPct val="150000"/>
              </a:lnSpc>
              <a:spcBef>
                <a:spcPts val="0"/>
              </a:spcBef>
              <a:buNone/>
            </a:pPr>
            <a:endParaRPr lang="pl-PL" sz="15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50000"/>
              </a:lnSpc>
              <a:spcBef>
                <a:spcPts val="0"/>
              </a:spcBef>
              <a:buNone/>
            </a:pPr>
            <a:r>
              <a:rPr lang="pl-PL" sz="1500" b="1" dirty="0">
                <a:latin typeface="Arial" panose="020B0604020202020204" pitchFamily="34" charset="0"/>
                <a:ea typeface="Calibri" panose="020F0502020204030204" pitchFamily="34" charset="0"/>
                <a:cs typeface="Arial" panose="020B0604020202020204" pitchFamily="34" charset="0"/>
              </a:rPr>
              <a:t>Oceny koncentrowały się na perspektywie pracownika i warstwie medycznej</a:t>
            </a:r>
            <a:r>
              <a:rPr lang="pl-PL" sz="1500" dirty="0">
                <a:latin typeface="Arial" panose="020B0604020202020204" pitchFamily="34" charset="0"/>
                <a:ea typeface="Calibri" panose="020F0502020204030204" pitchFamily="34" charset="0"/>
                <a:cs typeface="Arial" panose="020B0604020202020204" pitchFamily="34" charset="0"/>
              </a:rPr>
              <a:t>: wskazywano te cechy produktu, które mają wpływ na personel i skutki terapeutyczne. Wątek komfortu pacjenta był pomijany. Przykładem tego jest m.in. wypowiedź odnosząca się do możliwości zmiany ułożenia pacjenta, która jest traktowana jako element ściśle medyczny, a nie jako funkcjonalność mająca wpływ także na komfort pacjenta.</a:t>
            </a:r>
          </a:p>
        </p:txBody>
      </p:sp>
      <p:sp>
        <p:nvSpPr>
          <p:cNvPr id="11" name="pole tekstowe 10">
            <a:extLst>
              <a:ext uri="{FF2B5EF4-FFF2-40B4-BE49-F238E27FC236}">
                <a16:creationId xmlns:a16="http://schemas.microsoft.com/office/drawing/2014/main" id="{DB4A78BD-575F-6DD3-D255-574D34D0622F}"/>
              </a:ext>
            </a:extLst>
          </p:cNvPr>
          <p:cNvSpPr txBox="1"/>
          <p:nvPr/>
        </p:nvSpPr>
        <p:spPr>
          <a:xfrm>
            <a:off x="6288344" y="1461832"/>
            <a:ext cx="2373876" cy="553998"/>
          </a:xfrm>
          <a:prstGeom prst="rect">
            <a:avLst/>
          </a:prstGeom>
          <a:noFill/>
        </p:spPr>
        <p:txBody>
          <a:bodyPr wrap="square">
            <a:spAutoFit/>
          </a:bodyPr>
          <a:lstStyle/>
          <a:p>
            <a:r>
              <a:rPr lang="pl-PL" sz="1500" i="1" dirty="0">
                <a:solidFill>
                  <a:schemeClr val="tx2">
                    <a:lumMod val="50000"/>
                    <a:lumOff val="50000"/>
                  </a:schemeClr>
                </a:solidFill>
                <a:latin typeface="Arial" panose="020B0604020202020204" pitchFamily="34" charset="0"/>
                <a:cs typeface="Arial" panose="020B0604020202020204" pitchFamily="34" charset="0"/>
              </a:rPr>
              <a:t>„Czy by mi to ułatwiało pracę? Na pewno”</a:t>
            </a:r>
          </a:p>
        </p:txBody>
      </p:sp>
      <p:sp>
        <p:nvSpPr>
          <p:cNvPr id="12" name="pole tekstowe 11">
            <a:extLst>
              <a:ext uri="{FF2B5EF4-FFF2-40B4-BE49-F238E27FC236}">
                <a16:creationId xmlns:a16="http://schemas.microsoft.com/office/drawing/2014/main" id="{ECF882AB-43AF-ADD9-259B-02C8BF1BB478}"/>
              </a:ext>
            </a:extLst>
          </p:cNvPr>
          <p:cNvSpPr txBox="1"/>
          <p:nvPr/>
        </p:nvSpPr>
        <p:spPr>
          <a:xfrm>
            <a:off x="6288344" y="3978688"/>
            <a:ext cx="2373876" cy="553998"/>
          </a:xfrm>
          <a:prstGeom prst="rect">
            <a:avLst/>
          </a:prstGeom>
          <a:noFill/>
        </p:spPr>
        <p:txBody>
          <a:bodyPr wrap="square">
            <a:spAutoFit/>
          </a:bodyPr>
          <a:lstStyle/>
          <a:p>
            <a:r>
              <a:rPr lang="pl-PL" sz="1500" i="1" dirty="0">
                <a:solidFill>
                  <a:schemeClr val="tx2">
                    <a:lumMod val="50000"/>
                    <a:lumOff val="50000"/>
                  </a:schemeClr>
                </a:solidFill>
                <a:latin typeface="Arial" panose="020B0604020202020204" pitchFamily="34" charset="0"/>
                <a:cs typeface="Arial" panose="020B0604020202020204" pitchFamily="34" charset="0"/>
              </a:rPr>
              <a:t>„Z tym wózkiem do strzał w dziesiątkę”</a:t>
            </a:r>
          </a:p>
        </p:txBody>
      </p:sp>
      <p:sp>
        <p:nvSpPr>
          <p:cNvPr id="13" name="pole tekstowe 12">
            <a:extLst>
              <a:ext uri="{FF2B5EF4-FFF2-40B4-BE49-F238E27FC236}">
                <a16:creationId xmlns:a16="http://schemas.microsoft.com/office/drawing/2014/main" id="{764FD451-4606-05B9-3BE5-3771808B0F78}"/>
              </a:ext>
            </a:extLst>
          </p:cNvPr>
          <p:cNvSpPr txBox="1"/>
          <p:nvPr/>
        </p:nvSpPr>
        <p:spPr>
          <a:xfrm>
            <a:off x="6288344" y="2605761"/>
            <a:ext cx="2373876" cy="784830"/>
          </a:xfrm>
          <a:prstGeom prst="rect">
            <a:avLst/>
          </a:prstGeom>
          <a:noFill/>
        </p:spPr>
        <p:txBody>
          <a:bodyPr wrap="square">
            <a:spAutoFit/>
          </a:bodyPr>
          <a:lstStyle/>
          <a:p>
            <a:r>
              <a:rPr lang="pl-PL" sz="1500" i="1" dirty="0">
                <a:solidFill>
                  <a:schemeClr val="tx2">
                    <a:lumMod val="50000"/>
                    <a:lumOff val="50000"/>
                  </a:schemeClr>
                </a:solidFill>
                <a:latin typeface="Arial" panose="020B0604020202020204" pitchFamily="34" charset="0"/>
                <a:cs typeface="Arial" panose="020B0604020202020204" pitchFamily="34" charset="0"/>
              </a:rPr>
              <a:t>„Ja myślę, że to by było super do opieki długoterminowej”</a:t>
            </a:r>
          </a:p>
        </p:txBody>
      </p:sp>
      <p:sp>
        <p:nvSpPr>
          <p:cNvPr id="14" name="pole tekstowe 13">
            <a:extLst>
              <a:ext uri="{FF2B5EF4-FFF2-40B4-BE49-F238E27FC236}">
                <a16:creationId xmlns:a16="http://schemas.microsoft.com/office/drawing/2014/main" id="{AFDC1A8C-CE2A-E0BB-9368-DE92E2B68BCD}"/>
              </a:ext>
            </a:extLst>
          </p:cNvPr>
          <p:cNvSpPr txBox="1"/>
          <p:nvPr/>
        </p:nvSpPr>
        <p:spPr>
          <a:xfrm>
            <a:off x="6288344" y="5122304"/>
            <a:ext cx="2373876" cy="1015663"/>
          </a:xfrm>
          <a:prstGeom prst="rect">
            <a:avLst/>
          </a:prstGeom>
          <a:noFill/>
        </p:spPr>
        <p:txBody>
          <a:bodyPr wrap="square">
            <a:spAutoFit/>
          </a:bodyPr>
          <a:lstStyle/>
          <a:p>
            <a:r>
              <a:rPr lang="pl-PL" sz="1500" i="1" dirty="0">
                <a:solidFill>
                  <a:schemeClr val="tx2">
                    <a:lumMod val="50000"/>
                    <a:lumOff val="50000"/>
                  </a:schemeClr>
                </a:solidFill>
                <a:latin typeface="Arial" panose="020B0604020202020204" pitchFamily="34" charset="0"/>
                <a:cs typeface="Arial" panose="020B0604020202020204" pitchFamily="34" charset="0"/>
              </a:rPr>
              <a:t>„żeby zrobić różne pozycje </a:t>
            </a:r>
            <a:r>
              <a:rPr lang="pl-PL" sz="1500" i="1" dirty="0" err="1">
                <a:solidFill>
                  <a:schemeClr val="tx2">
                    <a:lumMod val="50000"/>
                    <a:lumOff val="50000"/>
                  </a:schemeClr>
                </a:solidFill>
                <a:latin typeface="Arial" panose="020B0604020202020204" pitchFamily="34" charset="0"/>
                <a:cs typeface="Arial" panose="020B0604020202020204" pitchFamily="34" charset="0"/>
              </a:rPr>
              <a:t>ułożeniowej</a:t>
            </a:r>
            <a:r>
              <a:rPr lang="pl-PL" sz="1500" i="1" dirty="0">
                <a:solidFill>
                  <a:schemeClr val="tx2">
                    <a:lumMod val="50000"/>
                    <a:lumOff val="50000"/>
                  </a:schemeClr>
                </a:solidFill>
                <a:latin typeface="Arial" panose="020B0604020202020204" pitchFamily="34" charset="0"/>
                <a:cs typeface="Arial" panose="020B0604020202020204" pitchFamily="34" charset="0"/>
              </a:rPr>
              <a:t>, żeby ten przepływ krwi był inny”</a:t>
            </a:r>
          </a:p>
        </p:txBody>
      </p:sp>
    </p:spTree>
    <p:extLst>
      <p:ext uri="{BB962C8B-B14F-4D97-AF65-F5344CB8AC3E}">
        <p14:creationId xmlns:p14="http://schemas.microsoft.com/office/powerpoint/2010/main" val="2822709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9D6EFF4-2E30-DA39-B9A2-3A73C53BA31F}"/>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id="{39F81E23-199D-4F96-2518-C0720C60DC6D}"/>
              </a:ext>
            </a:extLst>
          </p:cNvPr>
          <p:cNvSpPr>
            <a:spLocks noGrp="1"/>
          </p:cNvSpPr>
          <p:nvPr>
            <p:ph type="title"/>
          </p:nvPr>
        </p:nvSpPr>
        <p:spPr>
          <a:xfrm>
            <a:off x="628650" y="134041"/>
            <a:ext cx="7886700" cy="412954"/>
          </a:xfrm>
        </p:spPr>
        <p:txBody>
          <a:bodyPr>
            <a:noAutofit/>
          </a:bodyPr>
          <a:lstStyle/>
          <a:p>
            <a:r>
              <a:rPr lang="pl-PL" sz="2500" dirty="0">
                <a:solidFill>
                  <a:schemeClr val="bg1"/>
                </a:solidFill>
                <a:latin typeface="Arial" panose="020B0604020202020204" pitchFamily="34" charset="0"/>
                <a:cs typeface="Arial" panose="020B0604020202020204" pitchFamily="34" charset="0"/>
              </a:rPr>
              <a:t>Ogólny odbiór</a:t>
            </a:r>
          </a:p>
        </p:txBody>
      </p:sp>
      <p:sp>
        <p:nvSpPr>
          <p:cNvPr id="9" name="Symbol zastępczy zawartości 2">
            <a:extLst>
              <a:ext uri="{FF2B5EF4-FFF2-40B4-BE49-F238E27FC236}">
                <a16:creationId xmlns:a16="http://schemas.microsoft.com/office/drawing/2014/main" id="{AC04BDDA-5F60-26C6-1414-0209A8AC6EC1}"/>
              </a:ext>
            </a:extLst>
          </p:cNvPr>
          <p:cNvSpPr>
            <a:spLocks noGrp="1"/>
          </p:cNvSpPr>
          <p:nvPr>
            <p:ph idx="1"/>
          </p:nvPr>
        </p:nvSpPr>
        <p:spPr>
          <a:xfrm>
            <a:off x="628650" y="1206193"/>
            <a:ext cx="5211711" cy="4034573"/>
          </a:xfrm>
        </p:spPr>
        <p:txBody>
          <a:bodyPr>
            <a:normAutofit lnSpcReduction="10000"/>
          </a:bodyPr>
          <a:lstStyle/>
          <a:p>
            <a:pPr marL="0" indent="0" algn="just">
              <a:lnSpc>
                <a:spcPct val="160000"/>
              </a:lnSpc>
              <a:spcBef>
                <a:spcPts val="0"/>
              </a:spcBef>
              <a:buNone/>
            </a:pPr>
            <a:r>
              <a:rPr lang="pl-PL" sz="1500" dirty="0">
                <a:latin typeface="Arial" panose="020B0604020202020204" pitchFamily="34" charset="0"/>
                <a:ea typeface="Calibri" panose="020F0502020204030204" pitchFamily="34" charset="0"/>
                <a:cs typeface="Arial" panose="020B0604020202020204" pitchFamily="34" charset="0"/>
              </a:rPr>
              <a:t>Tylko w jednym przypadku oceniono produkt jako nieatrakcyjny dla ośrodka, w którym pracuje ekspert. Negatywny odbiór uzasadniono wskazując posiadanie przez jednostkę dużej liczby urządzeń wspierających pracowników w przenoszeniu pacjentów. Należy podkreślić zatem, że opinia ta nie podważa samej idei projektu, ale jest oparta na braku zainteresowania jednostki z powodu </a:t>
            </a:r>
            <a:r>
              <a:rPr lang="pl-PL" sz="1500" b="1" dirty="0">
                <a:latin typeface="Arial" panose="020B0604020202020204" pitchFamily="34" charset="0"/>
                <a:ea typeface="Calibri" panose="020F0502020204030204" pitchFamily="34" charset="0"/>
                <a:cs typeface="Arial" panose="020B0604020202020204" pitchFamily="34" charset="0"/>
              </a:rPr>
              <a:t>silnego nasycenia alternatywnymi rozwiązaniami.</a:t>
            </a:r>
          </a:p>
          <a:p>
            <a:pPr marL="0" indent="0" algn="just">
              <a:lnSpc>
                <a:spcPct val="160000"/>
              </a:lnSpc>
              <a:spcBef>
                <a:spcPts val="0"/>
              </a:spcBef>
              <a:buNone/>
            </a:pPr>
            <a:endParaRPr lang="pl-PL" sz="15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60000"/>
              </a:lnSpc>
              <a:spcBef>
                <a:spcPts val="0"/>
              </a:spcBef>
              <a:buNone/>
            </a:pPr>
            <a:r>
              <a:rPr lang="pl-PL" sz="1500" dirty="0">
                <a:latin typeface="Arial" panose="020B0604020202020204" pitchFamily="34" charset="0"/>
                <a:ea typeface="Calibri" panose="020F0502020204030204" pitchFamily="34" charset="0"/>
                <a:cs typeface="Arial" panose="020B0604020202020204" pitchFamily="34" charset="0"/>
              </a:rPr>
              <a:t>W trakcie tej samej rozmowy wskazano, że łóżko może znaleźć dobre zastosowanie w domach pacjentów.</a:t>
            </a:r>
          </a:p>
        </p:txBody>
      </p:sp>
      <p:sp>
        <p:nvSpPr>
          <p:cNvPr id="2" name="pole tekstowe 1">
            <a:extLst>
              <a:ext uri="{FF2B5EF4-FFF2-40B4-BE49-F238E27FC236}">
                <a16:creationId xmlns:a16="http://schemas.microsoft.com/office/drawing/2014/main" id="{25D7237E-5C07-4BE1-A55F-AB8781FACAFE}"/>
              </a:ext>
            </a:extLst>
          </p:cNvPr>
          <p:cNvSpPr txBox="1"/>
          <p:nvPr/>
        </p:nvSpPr>
        <p:spPr>
          <a:xfrm>
            <a:off x="6141474" y="1681489"/>
            <a:ext cx="2373876" cy="4247317"/>
          </a:xfrm>
          <a:prstGeom prst="rect">
            <a:avLst/>
          </a:prstGeom>
          <a:noFill/>
        </p:spPr>
        <p:txBody>
          <a:bodyPr wrap="square">
            <a:spAutoFit/>
          </a:bodyPr>
          <a:lstStyle/>
          <a:p>
            <a:r>
              <a:rPr lang="pl-PL" sz="1500" i="1" dirty="0">
                <a:solidFill>
                  <a:schemeClr val="tx2">
                    <a:lumMod val="50000"/>
                    <a:lumOff val="50000"/>
                  </a:schemeClr>
                </a:solidFill>
                <a:latin typeface="Arial" panose="020B0604020202020204" pitchFamily="34" charset="0"/>
                <a:cs typeface="Arial" panose="020B0604020202020204" pitchFamily="34" charset="0"/>
              </a:rPr>
              <a:t>„Mamy dużo pacjentów, mamy opracowane techniki, na pewno koszt takiego łóżka jest duży (…) wychodzimy całym zespołem robimy to szybko. Przy takich obsadach personalnych jak mamy teraz to nie ma sensu. Samo przestawienie się na ten system [to byłoby problem] Mamy masę sprzętu, podnośniki, ślizgi, jabłka to wszystko używamy na co dzień, łóżka z podnośnikami elektrycznymi.”</a:t>
            </a:r>
          </a:p>
        </p:txBody>
      </p:sp>
      <p:sp>
        <p:nvSpPr>
          <p:cNvPr id="6" name="pole tekstowe 5">
            <a:extLst>
              <a:ext uri="{FF2B5EF4-FFF2-40B4-BE49-F238E27FC236}">
                <a16:creationId xmlns:a16="http://schemas.microsoft.com/office/drawing/2014/main" id="{6FA0D33B-9FD0-1B9F-6B51-F633DD64AD0B}"/>
              </a:ext>
            </a:extLst>
          </p:cNvPr>
          <p:cNvSpPr txBox="1"/>
          <p:nvPr/>
        </p:nvSpPr>
        <p:spPr>
          <a:xfrm>
            <a:off x="1047136" y="5374808"/>
            <a:ext cx="4572000" cy="553998"/>
          </a:xfrm>
          <a:prstGeom prst="rect">
            <a:avLst/>
          </a:prstGeom>
          <a:noFill/>
        </p:spPr>
        <p:txBody>
          <a:bodyPr wrap="square">
            <a:spAutoFit/>
          </a:bodyPr>
          <a:lstStyle/>
          <a:p>
            <a:r>
              <a:rPr lang="pl-PL" sz="1500" i="1" dirty="0">
                <a:solidFill>
                  <a:schemeClr val="tx2">
                    <a:lumMod val="50000"/>
                    <a:lumOff val="50000"/>
                  </a:schemeClr>
                </a:solidFill>
                <a:latin typeface="Arial" panose="020B0604020202020204" pitchFamily="34" charset="0"/>
                <a:cs typeface="Arial" panose="020B0604020202020204" pitchFamily="34" charset="0"/>
              </a:rPr>
              <a:t>„To mogłoby się sprawdzić w domu jeśli ktoś ma ciężkiego pacjenta i jest sam to się sprawdzi.”</a:t>
            </a:r>
            <a:endParaRPr lang="pl-PL" sz="1500" dirty="0"/>
          </a:p>
        </p:txBody>
      </p:sp>
    </p:spTree>
    <p:extLst>
      <p:ext uri="{BB962C8B-B14F-4D97-AF65-F5344CB8AC3E}">
        <p14:creationId xmlns:p14="http://schemas.microsoft.com/office/powerpoint/2010/main" val="188763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9D6EFF4-2E30-DA39-B9A2-3A73C53BA31F}"/>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id="{39F81E23-199D-4F96-2518-C0720C60DC6D}"/>
              </a:ext>
            </a:extLst>
          </p:cNvPr>
          <p:cNvSpPr>
            <a:spLocks noGrp="1"/>
          </p:cNvSpPr>
          <p:nvPr>
            <p:ph type="title"/>
          </p:nvPr>
        </p:nvSpPr>
        <p:spPr>
          <a:xfrm>
            <a:off x="628650" y="134041"/>
            <a:ext cx="7886700" cy="412954"/>
          </a:xfrm>
        </p:spPr>
        <p:txBody>
          <a:bodyPr>
            <a:noAutofit/>
          </a:bodyPr>
          <a:lstStyle/>
          <a:p>
            <a:r>
              <a:rPr lang="pl-PL" sz="2500" dirty="0">
                <a:solidFill>
                  <a:schemeClr val="bg1"/>
                </a:solidFill>
                <a:latin typeface="Arial" panose="020B0604020202020204" pitchFamily="34" charset="0"/>
                <a:cs typeface="Arial" panose="020B0604020202020204" pitchFamily="34" charset="0"/>
              </a:rPr>
              <a:t>Znajomość podobnych rozwiązań</a:t>
            </a:r>
          </a:p>
        </p:txBody>
      </p:sp>
      <p:sp>
        <p:nvSpPr>
          <p:cNvPr id="9" name="Symbol zastępczy zawartości 2">
            <a:extLst>
              <a:ext uri="{FF2B5EF4-FFF2-40B4-BE49-F238E27FC236}">
                <a16:creationId xmlns:a16="http://schemas.microsoft.com/office/drawing/2014/main" id="{AC04BDDA-5F60-26C6-1414-0209A8AC6EC1}"/>
              </a:ext>
            </a:extLst>
          </p:cNvPr>
          <p:cNvSpPr>
            <a:spLocks noGrp="1"/>
          </p:cNvSpPr>
          <p:nvPr>
            <p:ph idx="1"/>
          </p:nvPr>
        </p:nvSpPr>
        <p:spPr>
          <a:xfrm>
            <a:off x="628650" y="1206193"/>
            <a:ext cx="7990268" cy="1310865"/>
          </a:xfrm>
        </p:spPr>
        <p:txBody>
          <a:bodyPr>
            <a:noAutofit/>
          </a:bodyPr>
          <a:lstStyle/>
          <a:p>
            <a:pPr marL="0" indent="0" algn="just">
              <a:lnSpc>
                <a:spcPct val="170000"/>
              </a:lnSpc>
              <a:spcBef>
                <a:spcPts val="0"/>
              </a:spcBef>
              <a:buNone/>
            </a:pPr>
            <a:r>
              <a:rPr lang="pl-PL" sz="1500" dirty="0">
                <a:latin typeface="Arial" panose="020B0604020202020204" pitchFamily="34" charset="0"/>
                <a:ea typeface="Aptos" panose="020B0004020202020204" pitchFamily="34" charset="0"/>
                <a:cs typeface="Arial" panose="020B0604020202020204" pitchFamily="34" charset="0"/>
              </a:rPr>
              <a:t>Ż</a:t>
            </a:r>
            <a:r>
              <a:rPr lang="pl-PL" sz="1500" dirty="0">
                <a:effectLst/>
                <a:latin typeface="Arial" panose="020B0604020202020204" pitchFamily="34" charset="0"/>
                <a:ea typeface="Aptos" panose="020B0004020202020204" pitchFamily="34" charset="0"/>
                <a:cs typeface="Arial" panose="020B0604020202020204" pitchFamily="34" charset="0"/>
              </a:rPr>
              <a:t>aden z rozmówców nie zetknął się osobiście, ani nie widział podobnego produktu.</a:t>
            </a:r>
          </a:p>
          <a:p>
            <a:pPr marL="0" indent="0" algn="just">
              <a:lnSpc>
                <a:spcPct val="170000"/>
              </a:lnSpc>
              <a:spcBef>
                <a:spcPts val="0"/>
              </a:spcBef>
              <a:buNone/>
            </a:pPr>
            <a:r>
              <a:rPr lang="pl-PL" sz="1500" dirty="0">
                <a:latin typeface="Arial" panose="020B0604020202020204" pitchFamily="34" charset="0"/>
                <a:ea typeface="Calibri" panose="020F0502020204030204" pitchFamily="34" charset="0"/>
                <a:cs typeface="Arial" panose="020B0604020202020204" pitchFamily="34" charset="0"/>
              </a:rPr>
              <a:t>Funkcjonują (częściowo) substytutowe rozwiązania, które są znane respondentom, a niekiedy też przez nich stosowane. </a:t>
            </a:r>
            <a:r>
              <a:rPr lang="pl-PL" sz="1500" dirty="0">
                <a:effectLst/>
                <a:latin typeface="Arial" panose="020B0604020202020204" pitchFamily="34" charset="0"/>
                <a:ea typeface="Aptos" panose="020B0004020202020204" pitchFamily="34" charset="0"/>
                <a:cs typeface="Arial" panose="020B0604020202020204" pitchFamily="34" charset="0"/>
              </a:rPr>
              <a:t>Najczęściej przytaczanymi rozwiązaniami były:</a:t>
            </a:r>
            <a:endParaRPr lang="pl-PL" sz="15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pole tekstowe 6">
            <a:extLst>
              <a:ext uri="{FF2B5EF4-FFF2-40B4-BE49-F238E27FC236}">
                <a16:creationId xmlns:a16="http://schemas.microsoft.com/office/drawing/2014/main" id="{5C9A5297-94F5-430D-7F93-3D101E8BC611}"/>
              </a:ext>
            </a:extLst>
          </p:cNvPr>
          <p:cNvSpPr txBox="1"/>
          <p:nvPr/>
        </p:nvSpPr>
        <p:spPr>
          <a:xfrm>
            <a:off x="628650" y="2672882"/>
            <a:ext cx="3471402" cy="323165"/>
          </a:xfrm>
          <a:prstGeom prst="rect">
            <a:avLst/>
          </a:prstGeom>
          <a:noFill/>
        </p:spPr>
        <p:txBody>
          <a:bodyPr wrap="square">
            <a:spAutoFit/>
          </a:bodyPr>
          <a:lstStyle/>
          <a:p>
            <a:pPr algn="ctr"/>
            <a:r>
              <a:rPr lang="pl-PL" sz="1500" b="1" dirty="0">
                <a:effectLst/>
                <a:latin typeface="Arial" panose="020B0604020202020204" pitchFamily="34" charset="0"/>
                <a:ea typeface="Aptos" panose="020B0004020202020204" pitchFamily="34" charset="0"/>
                <a:cs typeface="Arial" panose="020B0604020202020204" pitchFamily="34" charset="0"/>
              </a:rPr>
              <a:t>Systemy szynowe (np. typu Luna)</a:t>
            </a:r>
            <a:endParaRPr lang="pl-PL" sz="1500" b="1"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B2000A96-7883-F10C-10D8-ACECB5013ECC}"/>
              </a:ext>
            </a:extLst>
          </p:cNvPr>
          <p:cNvSpPr txBox="1"/>
          <p:nvPr/>
        </p:nvSpPr>
        <p:spPr>
          <a:xfrm>
            <a:off x="5323554" y="2672881"/>
            <a:ext cx="3471402" cy="323165"/>
          </a:xfrm>
          <a:prstGeom prst="rect">
            <a:avLst/>
          </a:prstGeom>
          <a:noFill/>
        </p:spPr>
        <p:txBody>
          <a:bodyPr wrap="square">
            <a:spAutoFit/>
          </a:bodyPr>
          <a:lstStyle/>
          <a:p>
            <a:pPr algn="ctr"/>
            <a:r>
              <a:rPr lang="pl-PL" sz="1500" b="1" dirty="0">
                <a:effectLst/>
                <a:latin typeface="Arial" panose="020B0604020202020204" pitchFamily="34" charset="0"/>
                <a:ea typeface="Aptos" panose="020B0004020202020204" pitchFamily="34" charset="0"/>
                <a:cs typeface="Arial" panose="020B0604020202020204" pitchFamily="34" charset="0"/>
              </a:rPr>
              <a:t>Podnośniki elektryczne</a:t>
            </a:r>
            <a:endParaRPr lang="pl-PL" sz="1500" b="1" dirty="0">
              <a:latin typeface="Arial" panose="020B0604020202020204" pitchFamily="34" charset="0"/>
              <a:cs typeface="Arial" panose="020B0604020202020204" pitchFamily="34" charset="0"/>
            </a:endParaRPr>
          </a:p>
        </p:txBody>
      </p:sp>
      <p:pic>
        <p:nvPicPr>
          <p:cNvPr id="10" name="Obraz 9">
            <a:extLst>
              <a:ext uri="{FF2B5EF4-FFF2-40B4-BE49-F238E27FC236}">
                <a16:creationId xmlns:a16="http://schemas.microsoft.com/office/drawing/2014/main" id="{194AA250-422C-B3F4-A8B9-427F76C38153}"/>
              </a:ext>
            </a:extLst>
          </p:cNvPr>
          <p:cNvPicPr>
            <a:picLocks noChangeAspect="1"/>
          </p:cNvPicPr>
          <p:nvPr/>
        </p:nvPicPr>
        <p:blipFill>
          <a:blip r:embed="rId2"/>
          <a:stretch>
            <a:fillRect/>
          </a:stretch>
        </p:blipFill>
        <p:spPr>
          <a:xfrm>
            <a:off x="1819397" y="3256744"/>
            <a:ext cx="2752603" cy="1881526"/>
          </a:xfrm>
          <a:prstGeom prst="rect">
            <a:avLst/>
          </a:prstGeom>
        </p:spPr>
      </p:pic>
      <p:pic>
        <p:nvPicPr>
          <p:cNvPr id="11" name="Obraz 10">
            <a:extLst>
              <a:ext uri="{FF2B5EF4-FFF2-40B4-BE49-F238E27FC236}">
                <a16:creationId xmlns:a16="http://schemas.microsoft.com/office/drawing/2014/main" id="{8F482AEE-46CA-F2ED-B587-99CBBDC37FEE}"/>
              </a:ext>
            </a:extLst>
          </p:cNvPr>
          <p:cNvPicPr>
            <a:picLocks noChangeAspect="1"/>
          </p:cNvPicPr>
          <p:nvPr/>
        </p:nvPicPr>
        <p:blipFill>
          <a:blip r:embed="rId3"/>
          <a:stretch>
            <a:fillRect/>
          </a:stretch>
        </p:blipFill>
        <p:spPr>
          <a:xfrm>
            <a:off x="525082" y="3702905"/>
            <a:ext cx="2101852" cy="1952573"/>
          </a:xfrm>
          <a:prstGeom prst="rect">
            <a:avLst/>
          </a:prstGeom>
        </p:spPr>
      </p:pic>
      <p:pic>
        <p:nvPicPr>
          <p:cNvPr id="12" name="Obraz 11">
            <a:extLst>
              <a:ext uri="{FF2B5EF4-FFF2-40B4-BE49-F238E27FC236}">
                <a16:creationId xmlns:a16="http://schemas.microsoft.com/office/drawing/2014/main" id="{E6D09CCE-7A5F-2F4C-35FA-EDA77D6B5827}"/>
              </a:ext>
            </a:extLst>
          </p:cNvPr>
          <p:cNvPicPr>
            <a:picLocks noChangeAspect="1"/>
          </p:cNvPicPr>
          <p:nvPr/>
        </p:nvPicPr>
        <p:blipFill>
          <a:blip r:embed="rId4"/>
          <a:stretch>
            <a:fillRect/>
          </a:stretch>
        </p:blipFill>
        <p:spPr>
          <a:xfrm>
            <a:off x="5074865" y="3256744"/>
            <a:ext cx="1582899" cy="2092004"/>
          </a:xfrm>
          <a:prstGeom prst="rect">
            <a:avLst/>
          </a:prstGeom>
        </p:spPr>
      </p:pic>
      <p:pic>
        <p:nvPicPr>
          <p:cNvPr id="13" name="Obraz 12">
            <a:extLst>
              <a:ext uri="{FF2B5EF4-FFF2-40B4-BE49-F238E27FC236}">
                <a16:creationId xmlns:a16="http://schemas.microsoft.com/office/drawing/2014/main" id="{58B471C7-BCC0-9589-F4E6-52251FFCBC17}"/>
              </a:ext>
            </a:extLst>
          </p:cNvPr>
          <p:cNvPicPr>
            <a:picLocks noChangeAspect="1"/>
          </p:cNvPicPr>
          <p:nvPr/>
        </p:nvPicPr>
        <p:blipFill>
          <a:blip r:embed="rId5"/>
          <a:stretch>
            <a:fillRect/>
          </a:stretch>
        </p:blipFill>
        <p:spPr>
          <a:xfrm>
            <a:off x="6620635" y="3232933"/>
            <a:ext cx="1998283" cy="2551938"/>
          </a:xfrm>
          <a:prstGeom prst="rect">
            <a:avLst/>
          </a:prstGeom>
        </p:spPr>
      </p:pic>
      <p:sp>
        <p:nvSpPr>
          <p:cNvPr id="15" name="pole tekstowe 14">
            <a:extLst>
              <a:ext uri="{FF2B5EF4-FFF2-40B4-BE49-F238E27FC236}">
                <a16:creationId xmlns:a16="http://schemas.microsoft.com/office/drawing/2014/main" id="{9683F96A-3EE5-B90D-D142-FC111703849E}"/>
              </a:ext>
            </a:extLst>
          </p:cNvPr>
          <p:cNvSpPr txBox="1"/>
          <p:nvPr/>
        </p:nvSpPr>
        <p:spPr>
          <a:xfrm>
            <a:off x="502865" y="5918594"/>
            <a:ext cx="4572000" cy="461665"/>
          </a:xfrm>
          <a:prstGeom prst="rect">
            <a:avLst/>
          </a:prstGeom>
          <a:noFill/>
        </p:spPr>
        <p:txBody>
          <a:bodyPr wrap="square">
            <a:spAutoFit/>
          </a:bodyPr>
          <a:lstStyle/>
          <a:p>
            <a:r>
              <a:rPr lang="pl-PL" sz="1200" dirty="0">
                <a:effectLst/>
                <a:latin typeface="Arial" panose="020B0604020202020204" pitchFamily="34" charset="0"/>
                <a:ea typeface="Aptos" panose="020B0004020202020204" pitchFamily="34" charset="0"/>
                <a:cs typeface="Arial" panose="020B0604020202020204" pitchFamily="34" charset="0"/>
              </a:rPr>
              <a:t>Materiał promocyjny przykładowego rozwiązania: </a:t>
            </a:r>
            <a:r>
              <a:rPr lang="pl-PL"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6"/>
              </a:rPr>
              <a:t>https://www.youtube.com/watch?v=au7Yo5yaBMI</a:t>
            </a:r>
            <a:r>
              <a:rPr lang="pl-PL" sz="1200" dirty="0">
                <a:effectLst/>
                <a:latin typeface="Arial" panose="020B0604020202020204" pitchFamily="34" charset="0"/>
                <a:ea typeface="Aptos" panose="020B0004020202020204" pitchFamily="34" charset="0"/>
                <a:cs typeface="Arial" panose="020B0604020202020204" pitchFamily="34" charset="0"/>
              </a:rPr>
              <a:t> </a:t>
            </a:r>
            <a:endParaRPr lang="pl-PL" sz="1200" dirty="0">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BF1179E7-4581-3966-37BE-909AA3C9269B}"/>
              </a:ext>
            </a:extLst>
          </p:cNvPr>
          <p:cNvSpPr txBox="1"/>
          <p:nvPr/>
        </p:nvSpPr>
        <p:spPr>
          <a:xfrm>
            <a:off x="4572000" y="5918740"/>
            <a:ext cx="4572000" cy="830997"/>
          </a:xfrm>
          <a:prstGeom prst="rect">
            <a:avLst/>
          </a:prstGeom>
          <a:noFill/>
        </p:spPr>
        <p:txBody>
          <a:bodyPr wrap="square">
            <a:spAutoFit/>
          </a:bodyPr>
          <a:lstStyle/>
          <a:p>
            <a:r>
              <a:rPr lang="pl-PL" sz="1200" kern="100" dirty="0">
                <a:effectLst/>
                <a:latin typeface="Arial" panose="020B0604020202020204" pitchFamily="34" charset="0"/>
                <a:ea typeface="Aptos" panose="020B0004020202020204" pitchFamily="34" charset="0"/>
                <a:cs typeface="Arial" panose="020B0604020202020204" pitchFamily="34" charset="0"/>
              </a:rPr>
              <a:t>Przykładowe oferty:</a:t>
            </a:r>
            <a:br>
              <a:rPr lang="pl-PL" sz="1200" kern="100" dirty="0">
                <a:effectLst/>
                <a:latin typeface="Arial" panose="020B0604020202020204" pitchFamily="34" charset="0"/>
                <a:ea typeface="Aptos" panose="020B0004020202020204" pitchFamily="34" charset="0"/>
                <a:cs typeface="Arial" panose="020B0604020202020204" pitchFamily="34" charset="0"/>
              </a:rPr>
            </a:br>
            <a:r>
              <a:rPr lang="pl-PL" sz="1200" u="sng" kern="100"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7"/>
              </a:rPr>
              <a:t>https://medikop.pl/pl/p/Podnosnik-pacjenta-AKSUzywanystan-idealny/3650</a:t>
            </a:r>
            <a:endParaRPr lang="pl-PL" sz="1200" kern="100" dirty="0">
              <a:effectLst/>
              <a:latin typeface="Arial" panose="020B0604020202020204" pitchFamily="34" charset="0"/>
              <a:ea typeface="Aptos" panose="020B0004020202020204" pitchFamily="34" charset="0"/>
              <a:cs typeface="Arial" panose="020B0604020202020204" pitchFamily="34" charset="0"/>
            </a:endParaRPr>
          </a:p>
          <a:p>
            <a:r>
              <a:rPr lang="pl-PL" sz="1200" u="sng" dirty="0">
                <a:solidFill>
                  <a:srgbClr val="467886"/>
                </a:solidFill>
                <a:effectLst/>
                <a:latin typeface="Arial" panose="020B0604020202020204" pitchFamily="34" charset="0"/>
                <a:ea typeface="Aptos" panose="020B0004020202020204" pitchFamily="34" charset="0"/>
                <a:cs typeface="Arial" panose="020B0604020202020204" pitchFamily="34" charset="0"/>
                <a:hlinkClick r:id="rId8"/>
              </a:rPr>
              <a:t>https://www.youtube.com/watch?v=GvJRBJiIdM8</a:t>
            </a:r>
            <a:r>
              <a:rPr lang="pl-PL" sz="1200" dirty="0">
                <a:effectLst/>
                <a:latin typeface="Arial" panose="020B0604020202020204" pitchFamily="34" charset="0"/>
                <a:ea typeface="Aptos" panose="020B0004020202020204" pitchFamily="34" charset="0"/>
                <a:cs typeface="Arial" panose="020B0604020202020204" pitchFamily="34" charset="0"/>
              </a:rPr>
              <a:t> </a:t>
            </a:r>
            <a:endParaRPr lang="pl-P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283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AB5BDFF9-C66A-3EFF-1524-18BC0B8673BB}"/>
              </a:ext>
            </a:extLst>
          </p:cNvPr>
          <p:cNvSpPr/>
          <p:nvPr/>
        </p:nvSpPr>
        <p:spPr>
          <a:xfrm>
            <a:off x="0" y="0"/>
            <a:ext cx="9144000" cy="681037"/>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Tytuł 1">
            <a:extLst>
              <a:ext uri="{FF2B5EF4-FFF2-40B4-BE49-F238E27FC236}">
                <a16:creationId xmlns:a16="http://schemas.microsoft.com/office/drawing/2014/main" id="{62473644-F2F6-E49B-A701-E6D085B24AB6}"/>
              </a:ext>
            </a:extLst>
          </p:cNvPr>
          <p:cNvSpPr>
            <a:spLocks noGrp="1"/>
          </p:cNvSpPr>
          <p:nvPr>
            <p:ph type="title"/>
          </p:nvPr>
        </p:nvSpPr>
        <p:spPr>
          <a:xfrm>
            <a:off x="628650" y="134041"/>
            <a:ext cx="8358034" cy="412954"/>
          </a:xfrm>
        </p:spPr>
        <p:txBody>
          <a:bodyPr>
            <a:noAutofit/>
          </a:bodyPr>
          <a:lstStyle/>
          <a:p>
            <a:r>
              <a:rPr lang="pl-PL" sz="2500" dirty="0">
                <a:solidFill>
                  <a:schemeClr val="bg1"/>
                </a:solidFill>
                <a:latin typeface="Arial" panose="020B0604020202020204" pitchFamily="34" charset="0"/>
                <a:cs typeface="Arial" panose="020B0604020202020204" pitchFamily="34" charset="0"/>
              </a:rPr>
              <a:t>Zalety łóżka względem obecnie stosowanych rozwiązań</a:t>
            </a:r>
          </a:p>
        </p:txBody>
      </p:sp>
      <p:sp>
        <p:nvSpPr>
          <p:cNvPr id="9" name="Symbol zastępczy zawartości 2">
            <a:extLst>
              <a:ext uri="{FF2B5EF4-FFF2-40B4-BE49-F238E27FC236}">
                <a16:creationId xmlns:a16="http://schemas.microsoft.com/office/drawing/2014/main" id="{74F04F92-0516-182C-6C26-33623407D9F1}"/>
              </a:ext>
            </a:extLst>
          </p:cNvPr>
          <p:cNvSpPr>
            <a:spLocks noGrp="1"/>
          </p:cNvSpPr>
          <p:nvPr>
            <p:ph idx="1"/>
          </p:nvPr>
        </p:nvSpPr>
        <p:spPr>
          <a:xfrm>
            <a:off x="628649" y="1206193"/>
            <a:ext cx="5211711" cy="5440413"/>
          </a:xfrm>
        </p:spPr>
        <p:txBody>
          <a:bodyPr>
            <a:normAutofit/>
          </a:bodyPr>
          <a:lstStyle/>
          <a:p>
            <a:pPr marL="0" indent="0" algn="just">
              <a:lnSpc>
                <a:spcPct val="150000"/>
              </a:lnSpc>
              <a:spcBef>
                <a:spcPts val="0"/>
              </a:spcBef>
              <a:buNone/>
            </a:pPr>
            <a:r>
              <a:rPr lang="pl-PL" sz="1500" dirty="0">
                <a:latin typeface="Arial" panose="020B0604020202020204" pitchFamily="34" charset="0"/>
                <a:ea typeface="Calibri" panose="020F0502020204030204" pitchFamily="34" charset="0"/>
                <a:cs typeface="Arial" panose="020B0604020202020204" pitchFamily="34" charset="0"/>
              </a:rPr>
              <a:t>W trakcie wywiadów wskazywano mocne strony łóżka, związane z tymi jego cechami, które ułatwiają prace personelowi:</a:t>
            </a:r>
          </a:p>
          <a:p>
            <a:pPr marL="342900" lvl="0" indent="-342900">
              <a:lnSpc>
                <a:spcPct val="150000"/>
              </a:lnSpc>
              <a:spcBef>
                <a:spcPts val="0"/>
              </a:spcBef>
              <a:buFont typeface="Symbol" panose="05050102010706020507" pitchFamily="18" charset="2"/>
              <a:buChar char=""/>
            </a:pPr>
            <a:r>
              <a:rPr lang="pl-PL" sz="1500" kern="100" dirty="0">
                <a:effectLst/>
                <a:latin typeface="Arial" panose="020B0604020202020204" pitchFamily="34" charset="0"/>
                <a:ea typeface="Aptos" panose="020B0004020202020204" pitchFamily="34" charset="0"/>
                <a:cs typeface="Arial" panose="020B0604020202020204" pitchFamily="34" charset="0"/>
              </a:rPr>
              <a:t>oszczędność czasu wynikająca z braku konieczności angażowania w przenoszenie pacjenta kilku osób (od 3 do 6 pracowników)</a:t>
            </a:r>
          </a:p>
          <a:p>
            <a:pPr marL="342900" lvl="0" indent="-342900">
              <a:lnSpc>
                <a:spcPct val="150000"/>
              </a:lnSpc>
              <a:spcBef>
                <a:spcPts val="0"/>
              </a:spcBef>
              <a:buFont typeface="Symbol" panose="05050102010706020507" pitchFamily="18" charset="2"/>
              <a:buChar char=""/>
            </a:pPr>
            <a:r>
              <a:rPr lang="pl-PL" sz="1500" kern="100" dirty="0">
                <a:effectLst/>
                <a:latin typeface="Arial" panose="020B0604020202020204" pitchFamily="34" charset="0"/>
                <a:ea typeface="Aptos" panose="020B0004020202020204" pitchFamily="34" charset="0"/>
                <a:cs typeface="Arial" panose="020B0604020202020204" pitchFamily="34" charset="0"/>
              </a:rPr>
              <a:t>oszczędność czasu wynikająca z braku konieczności pobierania podnośnika elektrycznego i/lub wózka z magazynu/ wózkowni (często oddalonego od sal)</a:t>
            </a:r>
          </a:p>
          <a:p>
            <a:pPr marL="342900" lvl="0" indent="-342900">
              <a:lnSpc>
                <a:spcPct val="150000"/>
              </a:lnSpc>
              <a:spcBef>
                <a:spcPts val="0"/>
              </a:spcBef>
              <a:buFont typeface="Symbol" panose="05050102010706020507" pitchFamily="18" charset="2"/>
              <a:buChar char=""/>
            </a:pPr>
            <a:r>
              <a:rPr lang="pl-PL" sz="1500" kern="100" dirty="0">
                <a:effectLst/>
                <a:latin typeface="Arial" panose="020B0604020202020204" pitchFamily="34" charset="0"/>
                <a:ea typeface="Aptos" panose="020B0004020202020204" pitchFamily="34" charset="0"/>
                <a:cs typeface="Arial" panose="020B0604020202020204" pitchFamily="34" charset="0"/>
              </a:rPr>
              <a:t>oszczędność miejsca wynikająca z braku konieczności zabezpieczenia dodatkowego miejsca na wózki</a:t>
            </a:r>
            <a:endParaRPr lang="pl-PL" sz="1500" kern="100" dirty="0">
              <a:latin typeface="Arial" panose="020B0604020202020204" pitchFamily="34" charset="0"/>
              <a:ea typeface="Aptos" panose="020B0004020202020204" pitchFamily="34" charset="0"/>
              <a:cs typeface="Arial" panose="020B0604020202020204" pitchFamily="34" charset="0"/>
            </a:endParaRPr>
          </a:p>
        </p:txBody>
      </p:sp>
      <p:sp>
        <p:nvSpPr>
          <p:cNvPr id="10" name="pole tekstowe 9">
            <a:extLst>
              <a:ext uri="{FF2B5EF4-FFF2-40B4-BE49-F238E27FC236}">
                <a16:creationId xmlns:a16="http://schemas.microsoft.com/office/drawing/2014/main" id="{F6E7DC21-4850-2388-9E29-26A6D5E518F1}"/>
              </a:ext>
            </a:extLst>
          </p:cNvPr>
          <p:cNvSpPr txBox="1"/>
          <p:nvPr/>
        </p:nvSpPr>
        <p:spPr>
          <a:xfrm>
            <a:off x="6327673" y="1850615"/>
            <a:ext cx="2373876" cy="1246495"/>
          </a:xfrm>
          <a:prstGeom prst="rect">
            <a:avLst/>
          </a:prstGeom>
          <a:noFill/>
        </p:spPr>
        <p:txBody>
          <a:bodyPr wrap="square">
            <a:spAutoFit/>
          </a:bodyPr>
          <a:lstStyle/>
          <a:p>
            <a:r>
              <a:rPr lang="pl-PL" sz="1500" i="1" dirty="0">
                <a:solidFill>
                  <a:schemeClr val="tx2">
                    <a:lumMod val="50000"/>
                    <a:lumOff val="50000"/>
                  </a:schemeClr>
                </a:solidFill>
                <a:latin typeface="Arial" panose="020B0604020202020204" pitchFamily="34" charset="0"/>
                <a:cs typeface="Arial" panose="020B0604020202020204" pitchFamily="34" charset="0"/>
              </a:rPr>
              <a:t>„Nie każdy ma podnośnik szpitalny (…) nie musimy mieć wózkowni (…) nie muszę iść na koniec oddziału”</a:t>
            </a:r>
          </a:p>
        </p:txBody>
      </p:sp>
      <p:sp>
        <p:nvSpPr>
          <p:cNvPr id="12" name="pole tekstowe 11">
            <a:extLst>
              <a:ext uri="{FF2B5EF4-FFF2-40B4-BE49-F238E27FC236}">
                <a16:creationId xmlns:a16="http://schemas.microsoft.com/office/drawing/2014/main" id="{2D91DB35-8954-9EAF-97CB-BA0BD8DD797C}"/>
              </a:ext>
            </a:extLst>
          </p:cNvPr>
          <p:cNvSpPr txBox="1"/>
          <p:nvPr/>
        </p:nvSpPr>
        <p:spPr>
          <a:xfrm>
            <a:off x="6327673" y="4037179"/>
            <a:ext cx="2373876" cy="1708160"/>
          </a:xfrm>
          <a:prstGeom prst="rect">
            <a:avLst/>
          </a:prstGeom>
          <a:noFill/>
        </p:spPr>
        <p:txBody>
          <a:bodyPr wrap="square">
            <a:spAutoFit/>
          </a:bodyPr>
          <a:lstStyle/>
          <a:p>
            <a:r>
              <a:rPr lang="pl-PL" sz="1500" i="1" dirty="0">
                <a:solidFill>
                  <a:schemeClr val="tx2">
                    <a:lumMod val="50000"/>
                    <a:lumOff val="50000"/>
                  </a:schemeClr>
                </a:solidFill>
                <a:latin typeface="Arial" panose="020B0604020202020204" pitchFamily="34" charset="0"/>
                <a:cs typeface="Arial" panose="020B0604020202020204" pitchFamily="34" charset="0"/>
              </a:rPr>
              <a:t>„Teraz iść do wózkowni po wózek, muszę zebrać te trzy osoby, czekam tak ich skrzykuję, a one też coś robią (…) uważam, że tutaj dużo czasu oszczędzę”</a:t>
            </a:r>
          </a:p>
        </p:txBody>
      </p:sp>
    </p:spTree>
    <p:extLst>
      <p:ext uri="{BB962C8B-B14F-4D97-AF65-F5344CB8AC3E}">
        <p14:creationId xmlns:p14="http://schemas.microsoft.com/office/powerpoint/2010/main" val="2473083587"/>
      </p:ext>
    </p:extLst>
  </p:cSld>
  <p:clrMapOvr>
    <a:masterClrMapping/>
  </p:clrMapOvr>
</p:sld>
</file>

<file path=ppt/theme/theme1.xml><?xml version="1.0" encoding="utf-8"?>
<a:theme xmlns:a="http://schemas.openxmlformats.org/drawingml/2006/main" name="Motyw pakietu Office">
  <a:themeElements>
    <a:clrScheme name="Motyw pakietu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Motyw pakietu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217</TotalTime>
  <Words>2461</Words>
  <Application>Microsoft Office PowerPoint</Application>
  <PresentationFormat>Pokaz na ekranie (4:3)</PresentationFormat>
  <Paragraphs>138</Paragraphs>
  <Slides>18</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18</vt:i4>
      </vt:variant>
    </vt:vector>
  </HeadingPairs>
  <TitlesOfParts>
    <vt:vector size="24" baseType="lpstr">
      <vt:lpstr>Aptos</vt:lpstr>
      <vt:lpstr>Aptos Display</vt:lpstr>
      <vt:lpstr>Arial</vt:lpstr>
      <vt:lpstr>Calibri</vt:lpstr>
      <vt:lpstr>Symbol</vt:lpstr>
      <vt:lpstr>Motyw pakietu Office</vt:lpstr>
      <vt:lpstr>Wielofunkcyjne łóżko pielęgnacyjne zintegrowane z fotelem na podwoziu kołowym</vt:lpstr>
      <vt:lpstr>Prezentacja programu PowerPoint</vt:lpstr>
      <vt:lpstr>Cel badania</vt:lpstr>
      <vt:lpstr>Metodologia</vt:lpstr>
      <vt:lpstr>Metodologia</vt:lpstr>
      <vt:lpstr>Ogólny odbiór</vt:lpstr>
      <vt:lpstr>Ogólny odbiór</vt:lpstr>
      <vt:lpstr>Znajomość podobnych rozwiązań</vt:lpstr>
      <vt:lpstr>Zalety łóżka względem obecnie stosowanych rozwiązań</vt:lpstr>
      <vt:lpstr>Zalety łóżka względem obecnie stosowanych rozwiązań</vt:lpstr>
      <vt:lpstr>Dodatkowe rozwiązania</vt:lpstr>
      <vt:lpstr>Dodatkowe rozwiązania</vt:lpstr>
      <vt:lpstr>Dodatkowe rozwiązania</vt:lpstr>
      <vt:lpstr>Obszary zastosowania</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Jakub Wróblewski</dc:creator>
  <cp:lastModifiedBy>Jerzy Kwaśniewski</cp:lastModifiedBy>
  <cp:revision>8</cp:revision>
  <dcterms:created xsi:type="dcterms:W3CDTF">2024-08-07T21:10:08Z</dcterms:created>
  <dcterms:modified xsi:type="dcterms:W3CDTF">2025-03-23T12:10:44Z</dcterms:modified>
</cp:coreProperties>
</file>